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19"/>
  </p:notesMasterIdLst>
  <p:sldIdLst>
    <p:sldId id="315" r:id="rId4"/>
    <p:sldId id="268" r:id="rId5"/>
    <p:sldId id="657" r:id="rId6"/>
    <p:sldId id="704" r:id="rId7"/>
    <p:sldId id="278" r:id="rId8"/>
    <p:sldId id="307" r:id="rId9"/>
    <p:sldId id="705" r:id="rId10"/>
    <p:sldId id="306" r:id="rId11"/>
    <p:sldId id="308" r:id="rId12"/>
    <p:sldId id="317" r:id="rId13"/>
    <p:sldId id="309" r:id="rId14"/>
    <p:sldId id="310" r:id="rId15"/>
    <p:sldId id="321" r:id="rId16"/>
    <p:sldId id="322" r:id="rId17"/>
    <p:sldId id="319" r:id="rId18"/>
    <p:sldId id="323" r:id="rId20"/>
    <p:sldId id="687" r:id="rId21"/>
    <p:sldId id="284" r:id="rId22"/>
    <p:sldId id="302" r:id="rId23"/>
    <p:sldId id="305" r:id="rId24"/>
    <p:sldId id="311" r:id="rId25"/>
    <p:sldId id="312" r:id="rId26"/>
    <p:sldId id="313" r:id="rId27"/>
    <p:sldId id="314" r:id="rId28"/>
    <p:sldId id="316" r:id="rId29"/>
    <p:sldId id="325" r:id="rId30"/>
    <p:sldId id="290" r:id="rId31"/>
    <p:sldId id="327" r:id="rId32"/>
    <p:sldId id="328" r:id="rId33"/>
    <p:sldId id="299" r:id="rId34"/>
    <p:sldId id="292" r:id="rId35"/>
    <p:sldId id="300" r:id="rId36"/>
    <p:sldId id="289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D1C9"/>
    <a:srgbClr val="00694C"/>
    <a:srgbClr val="FED35B"/>
    <a:srgbClr val="93B624"/>
    <a:srgbClr val="F48D86"/>
    <a:srgbClr val="93634C"/>
    <a:srgbClr val="94634C"/>
    <a:srgbClr val="EA71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6353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284"/>
        <p:guide pos="28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05134B4-265F-42EF-8081-48E9FDAC64F5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AE90C5C-A283-4CC0-A4F5-A7B2D18C80E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E90C5C-A283-4CC0-A4F5-A7B2D18C80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E90C5C-A283-4CC0-A4F5-A7B2D18C80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E90C5C-A283-4CC0-A4F5-A7B2D18C80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6FC29-BE22-48A2-AB32-4D6A880D8A70}" type="datetimeFigureOut">
              <a:rPr lang="zh-CN" altLang="en-US"/>
            </a:fld>
            <a:endParaRPr lang="zh-CN" alt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9CD6B-4EFE-41B0-9EA1-B6472952FAF1}" type="slidenum">
              <a:rPr lang="zh-CN" altLang="en-US"/>
            </a:fld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153035" y="6049645"/>
            <a:ext cx="6292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i="1"/>
              <a:t>江西中再生环保产业有限公司</a:t>
            </a:r>
            <a:endParaRPr lang="zh-CN" altLang="en-US" sz="2000" b="1" i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9BEC5-A087-45A7-86FE-D47A60FD2DE3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8261D-14C0-4527-B7F9-77602EC21FD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ea typeface="+mn-ea"/>
              </a:rPr>
              <a:t>“</a:t>
            </a:r>
            <a:endParaRPr lang="en-US" sz="800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ea typeface="+mn-ea"/>
              </a:rPr>
              <a:t>”</a:t>
            </a:r>
            <a:endParaRPr lang="en-US" sz="800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1783C-7A34-4A9D-B298-93401D931B4D}" type="datetimeFigureOut">
              <a:rPr lang="zh-CN" altLang="en-US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85967-57ED-4FF6-B6A1-5C1FF59DF95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82FF4-AA97-4DDD-81B0-DB1E7862F335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6DFF6-A128-4C9C-A7AA-FB7C448E722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ea typeface="+mn-ea"/>
              </a:rPr>
              <a:t>“</a:t>
            </a:r>
            <a:endParaRPr lang="en-US" sz="800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ea typeface="+mn-ea"/>
              </a:rPr>
              <a:t>”</a:t>
            </a:r>
            <a:endParaRPr lang="en-US" sz="800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6BFB8-A56C-434C-AB88-9CD972FD1910}" type="datetimeFigureOut">
              <a:rPr lang="zh-CN" altLang="en-US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9F382-C608-43FE-9234-931010D8C6C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53166-2B0E-46DF-BD48-A2133929411B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DA8FE-B6E1-476F-924E-825AD556B39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37B71-C5CA-414F-A2A1-D7BFE22B07FF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4024D-F30B-415E-841D-7C9152E1FFF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906BA-7A2D-4468-9EA7-1303D412DBAA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882A0-2A4D-4934-A5BE-2ABB7B3CB73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D7B3B-B13B-4DA6-A43C-E26928DE866A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B91B4-B3B0-4971-8F6D-7AA57A88E91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2E6E0-33ED-4BDB-8D0F-C08F94758F4F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B809B-A8B0-4581-91D3-09DD273F369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90FF0-D18A-4EB5-A7E0-B54EA655B5D3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CCAED-A41A-4912-8273-40C33F5CAAF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256A8-2947-489D-9E7F-1C3646C83734}" type="datetimeFigureOut">
              <a:rPr lang="zh-CN" altLang="en-US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50D14-D380-4A25-B2A6-15D889B11A2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F0EBD-2F22-4012-8426-5E3D2DC81958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BFDEC-D793-48DA-8001-C396AB3E285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84AAC-5B39-4175-889F-684B3C8322FF}" type="datetimeFigureOut">
              <a:rPr lang="zh-CN" altLang="en-US"/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3DF85-6BCD-420A-8D8B-ECF4400164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D729-9386-4E90-811C-738B5A1103E9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C910A-5664-4F7D-A2FF-36F112C5846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9D659-0653-430A-AD23-8D01384075CD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8D24-06EA-4741-9649-2C2A1C9428D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/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3250BB7-3093-4BFD-B54C-6CED00B6E2BA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1388DDA-8869-4B1B-AFC9-33FC11AE8C9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hyperlink" Target="http://baike.baidu.com/item/%E9%92%AF" TargetMode="External"/><Relationship Id="rId8" Type="http://schemas.openxmlformats.org/officeDocument/2006/relationships/hyperlink" Target="http://baike.baidu.com/item/%E9%92%B4" TargetMode="External"/><Relationship Id="rId7" Type="http://schemas.openxmlformats.org/officeDocument/2006/relationships/hyperlink" Target="http://baike.baidu.com/item/%E9%94%91" TargetMode="External"/><Relationship Id="rId6" Type="http://schemas.openxmlformats.org/officeDocument/2006/relationships/hyperlink" Target="http://baike.baidu.com/item/%E9%93%B6" TargetMode="External"/><Relationship Id="rId5" Type="http://schemas.openxmlformats.org/officeDocument/2006/relationships/hyperlink" Target="http://baike.baidu.com/item/%E9%93%9F" TargetMode="External"/><Relationship Id="rId4" Type="http://schemas.openxmlformats.org/officeDocument/2006/relationships/hyperlink" Target="http://baike.baidu.com/item/%E9%BB%84%E9%87%91" TargetMode="External"/><Relationship Id="rId3" Type="http://schemas.openxmlformats.org/officeDocument/2006/relationships/hyperlink" Target="http://baike.baidu.com/item/%E9%92%9B" TargetMode="External"/><Relationship Id="rId2" Type="http://schemas.openxmlformats.org/officeDocument/2006/relationships/hyperlink" Target="http://baike.baidu.com/item/%E9%94%82" TargetMode="Externa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oleObject" Target="../embeddings/oleObject4.bin"/><Relationship Id="rId7" Type="http://schemas.openxmlformats.org/officeDocument/2006/relationships/image" Target="../media/image40.png"/><Relationship Id="rId6" Type="http://schemas.openxmlformats.org/officeDocument/2006/relationships/oleObject" Target="../embeddings/oleObject3.bin"/><Relationship Id="rId5" Type="http://schemas.openxmlformats.org/officeDocument/2006/relationships/image" Target="../media/image39.png"/><Relationship Id="rId4" Type="http://schemas.openxmlformats.org/officeDocument/2006/relationships/oleObject" Target="../embeddings/oleObject2.bin"/><Relationship Id="rId3" Type="http://schemas.openxmlformats.org/officeDocument/2006/relationships/image" Target="../media/image38.png"/><Relationship Id="rId2" Type="http://schemas.openxmlformats.org/officeDocument/2006/relationships/oleObject" Target="../embeddings/oleObject1.bin"/><Relationship Id="rId19" Type="http://schemas.openxmlformats.org/officeDocument/2006/relationships/vmlDrawing" Target="../drawings/vmlDrawing1.v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45.png"/><Relationship Id="rId16" Type="http://schemas.openxmlformats.org/officeDocument/2006/relationships/oleObject" Target="../embeddings/oleObject8.bin"/><Relationship Id="rId15" Type="http://schemas.openxmlformats.org/officeDocument/2006/relationships/image" Target="../media/image44.png"/><Relationship Id="rId14" Type="http://schemas.openxmlformats.org/officeDocument/2006/relationships/oleObject" Target="../embeddings/oleObject7.bin"/><Relationship Id="rId13" Type="http://schemas.openxmlformats.org/officeDocument/2006/relationships/image" Target="../media/image43.png"/><Relationship Id="rId12" Type="http://schemas.openxmlformats.org/officeDocument/2006/relationships/oleObject" Target="../embeddings/oleObject6.bin"/><Relationship Id="rId11" Type="http://schemas.openxmlformats.org/officeDocument/2006/relationships/image" Target="../media/image42.png"/><Relationship Id="rId10" Type="http://schemas.openxmlformats.org/officeDocument/2006/relationships/oleObject" Target="../embeddings/oleObject5.bin"/><Relationship Id="rId1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jpeg"/><Relationship Id="rId2" Type="http://schemas.openxmlformats.org/officeDocument/2006/relationships/image" Target="../media/image41.png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5" hidden="1"/>
          <p:cNvSpPr txBox="1">
            <a:spLocks noChangeArrowheads="1"/>
          </p:cNvSpPr>
          <p:nvPr/>
        </p:nvSpPr>
        <p:spPr bwMode="auto">
          <a:xfrm>
            <a:off x="1939925" y="1954213"/>
            <a:ext cx="1943100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58" name="矩形 6" hidden="1"/>
          <p:cNvSpPr>
            <a:spLocks noChangeArrowheads="1"/>
          </p:cNvSpPr>
          <p:nvPr/>
        </p:nvSpPr>
        <p:spPr bwMode="auto">
          <a:xfrm>
            <a:off x="1939925" y="3025775"/>
            <a:ext cx="1471613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59" name="矩形 7" hidden="1"/>
          <p:cNvSpPr>
            <a:spLocks noChangeArrowheads="1"/>
          </p:cNvSpPr>
          <p:nvPr/>
        </p:nvSpPr>
        <p:spPr bwMode="auto">
          <a:xfrm>
            <a:off x="2011363" y="4240213"/>
            <a:ext cx="1471612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0" name="矩形 8" hidden="1"/>
          <p:cNvSpPr>
            <a:spLocks noChangeArrowheads="1"/>
          </p:cNvSpPr>
          <p:nvPr/>
        </p:nvSpPr>
        <p:spPr bwMode="auto">
          <a:xfrm>
            <a:off x="2011363" y="5526088"/>
            <a:ext cx="1471612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461" name="图片 29" descr="C:\Users\Administrator\Desktop\保护地球.jpg保护地球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1610" y="-8890"/>
            <a:ext cx="9331325" cy="728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-1905" y="333375"/>
            <a:ext cx="9072563" cy="11068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点滴资源   成就未来</a:t>
            </a:r>
            <a:endParaRPr lang="zh-CN" altLang="en-US" sz="66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5" name="圆角矩形 11"/>
          <p:cNvSpPr/>
          <p:nvPr/>
        </p:nvSpPr>
        <p:spPr>
          <a:xfrm>
            <a:off x="1007428" y="1831340"/>
            <a:ext cx="7127875" cy="1868488"/>
          </a:xfrm>
          <a:prstGeom prst="round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叶根友毛笔行书2.0版" panose="02010601030101010101" charset="-122"/>
                <a:ea typeface="叶根友毛笔行书2.0版" panose="02010601030101010101" charset="-122"/>
                <a:cs typeface="叶根友毛笔行书2.0版" panose="02010601030101010101" charset="-122"/>
              </a:rPr>
              <a:t>“</a:t>
            </a:r>
            <a:r>
              <a:rPr lang="zh-CN" altLang="en-US" sz="48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叶根友毛笔行书2.0版" panose="02010601030101010101" charset="-122"/>
              </a:rPr>
              <a:t>垃圾</a:t>
            </a:r>
            <a:r>
              <a:rPr lang="zh-CN" altLang="en-US" sz="4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叶根友毛笔行书2.0版" panose="02010601030101010101" charset="-122"/>
                <a:ea typeface="叶根友毛笔行书2.0版" panose="02010601030101010101" charset="-122"/>
                <a:cs typeface="叶根友毛笔行书2.0版" panose="02010601030101010101" charset="-122"/>
              </a:rPr>
              <a:t>”分类  绿色回收</a:t>
            </a:r>
            <a:endParaRPr lang="zh-CN" altLang="en-US" sz="48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叶根友毛笔行书2.0版" panose="02010601030101010101" charset="-122"/>
              <a:ea typeface="叶根友毛笔行书2.0版" panose="02010601030101010101" charset="-122"/>
              <a:cs typeface="叶根友毛笔行书2.0版" panose="02010601030101010101" charset="-122"/>
            </a:endParaRPr>
          </a:p>
        </p:txBody>
      </p:sp>
      <p:sp>
        <p:nvSpPr>
          <p:cNvPr id="36" name="TextBox 6"/>
          <p:cNvSpPr txBox="1">
            <a:spLocks noChangeArrowheads="1"/>
          </p:cNvSpPr>
          <p:nvPr/>
        </p:nvSpPr>
        <p:spPr bwMode="auto">
          <a:xfrm>
            <a:off x="900113" y="6010275"/>
            <a:ext cx="73914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ea typeface="华文新魏"/>
                <a:cs typeface="华文新魏"/>
              </a:rPr>
              <a:t>江西中再生环保产业有限公司</a:t>
            </a:r>
            <a:endParaRPr lang="zh-CN" altLang="en-US" sz="3200" b="1">
              <a:effectLst>
                <a:outerShdw blurRad="38100" dist="38100" dir="2700000" algn="tl">
                  <a:srgbClr val="C0C0C0"/>
                </a:outerShdw>
              </a:effectLst>
              <a:latin typeface="Trebuchet MS" panose="020B0603020202020204" pitchFamily="34" charset="0"/>
              <a:ea typeface="华文新魏"/>
              <a:cs typeface="华文新魏"/>
            </a:endParaRPr>
          </a:p>
        </p:txBody>
      </p:sp>
      <p:pic>
        <p:nvPicPr>
          <p:cNvPr id="19465" name="그림 43" descr="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420000">
            <a:off x="7050088" y="1044575"/>
            <a:ext cx="1582737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08"/>
          <p:cNvSpPr>
            <a:spLocks noChangeArrowheads="1"/>
          </p:cNvSpPr>
          <p:nvPr/>
        </p:nvSpPr>
        <p:spPr bwMode="auto">
          <a:xfrm>
            <a:off x="434023" y="183515"/>
            <a:ext cx="4789487" cy="539750"/>
          </a:xfrm>
          <a:prstGeom prst="roundRect">
            <a:avLst>
              <a:gd name="adj" fmla="val 12032"/>
            </a:avLst>
          </a:prstGeom>
          <a:solidFill>
            <a:srgbClr val="808080">
              <a:alpha val="23137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隐藏身边的</a:t>
            </a:r>
            <a:r>
              <a:rPr lang="zh-CN" altLang="en-US" sz="2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危险！</a:t>
            </a:r>
            <a:endParaRPr lang="zh-CN" altLang="en-US" sz="2400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" y="723429"/>
            <a:ext cx="9073008" cy="5958681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1979712" y="2348880"/>
            <a:ext cx="302433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99592" y="2564904"/>
            <a:ext cx="40324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899592" y="2616736"/>
            <a:ext cx="403244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899592" y="2852936"/>
            <a:ext cx="86409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426085" y="3740785"/>
            <a:ext cx="3785870" cy="1945640"/>
          </a:xfrm>
        </p:spPr>
        <p:txBody>
          <a:bodyPr>
            <a:normAutofit lnSpcReduction="20000"/>
          </a:bodyPr>
          <a:p>
            <a:r>
              <a:rPr lang="zh-CN" altLang="en-US"/>
              <a:t>对环境影响最大的重金属有五种，分别是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砷，铅，镉，铬和汞</a:t>
            </a:r>
            <a:r>
              <a:rPr lang="zh-CN" altLang="en-US"/>
              <a:t>。在电池里面，主要含有其中三种，它们是</a:t>
            </a:r>
            <a:r>
              <a:rPr lang="zh-CN" altLang="en-US" sz="2000">
                <a:solidFill>
                  <a:srgbClr val="FF0000"/>
                </a:solidFill>
              </a:rPr>
              <a:t>铅蓄电池中的铅，镍镉电池中的镉，  以及碱性锌锰电池中作为添加剂而存在的汞（水俣病）。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4211955" y="3740785"/>
            <a:ext cx="4220845" cy="2218690"/>
          </a:xfrm>
        </p:spPr>
        <p:txBody>
          <a:bodyPr>
            <a:normAutofit/>
          </a:bodyPr>
          <a:p>
            <a:r>
              <a:rPr lang="zh-CN" altLang="en-US"/>
              <a:t>  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一只普通节能灯管含汞量约为2-3毫克，1毫克汞渗入地下，即可造成360吨水污染。</a:t>
            </a:r>
            <a:r>
              <a:rPr lang="zh-CN" altLang="en-US"/>
              <a:t>节能灯虽然节省能源，但废旧节能灯管隐藏着看不见的危害,一旦处置不当，它或许会成为污染环境和损害人体健康的一大“杀手”。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4577" name="矩形 7"/>
          <p:cNvSpPr>
            <a:spLocks noChangeArrowheads="1"/>
          </p:cNvSpPr>
          <p:nvPr/>
        </p:nvSpPr>
        <p:spPr bwMode="auto">
          <a:xfrm>
            <a:off x="395605" y="1322705"/>
            <a:ext cx="3674745" cy="23101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anchor="ctr"/>
          <a:lstStyle/>
          <a:p>
            <a:endParaRPr lang="zh-CN" altLang="en-US">
              <a:solidFill>
                <a:srgbClr val="FFFFFF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4578" name="矩形 7"/>
          <p:cNvSpPr>
            <a:spLocks noChangeArrowheads="1"/>
          </p:cNvSpPr>
          <p:nvPr/>
        </p:nvSpPr>
        <p:spPr bwMode="auto">
          <a:xfrm>
            <a:off x="756603" y="155893"/>
            <a:ext cx="242443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66"/>
                </a:solidFill>
                <a:latin typeface="Adobe 繁黑體 Std B"/>
                <a:ea typeface="Adobe 繁黑體 Std B"/>
                <a:cs typeface="Adobe 繁黑體 Std B"/>
                <a:sym typeface="Calibri" panose="020F0502020204030204" charset="0"/>
              </a:rPr>
              <a:t>危险废弃物</a:t>
            </a:r>
            <a:r>
              <a:rPr lang="zh-CN" alt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危害</a:t>
            </a:r>
            <a:endParaRPr lang="zh-CN" altLang="en-US" sz="2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dobe 繁黑體 Std B"/>
              <a:sym typeface="Calibri" panose="020F0502020204030204" charset="0"/>
            </a:endParaRPr>
          </a:p>
        </p:txBody>
      </p:sp>
      <p:pic>
        <p:nvPicPr>
          <p:cNvPr id="24579" name="Picture 4" descr="0604 电池 09"/>
          <p:cNvPicPr>
            <a:picLocks noChangeAspect="1" noChangeArrowheads="1"/>
          </p:cNvPicPr>
          <p:nvPr/>
        </p:nvPicPr>
        <p:blipFill>
          <a:blip r:embed="rId1"/>
          <a:srcRect l="2135" t="48370" r="2600" b="9749"/>
          <a:stretch>
            <a:fillRect/>
          </a:stretch>
        </p:blipFill>
        <p:spPr bwMode="auto">
          <a:xfrm>
            <a:off x="4973320" y="1146175"/>
            <a:ext cx="3312795" cy="197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new 0604 废旧灯管 08"/>
          <p:cNvPicPr>
            <a:picLocks noChangeAspect="1" noChangeArrowheads="1"/>
          </p:cNvPicPr>
          <p:nvPr/>
        </p:nvPicPr>
        <p:blipFill>
          <a:blip r:embed="rId2"/>
          <a:srcRect t="55611" b="6241"/>
          <a:stretch>
            <a:fillRect/>
          </a:stretch>
        </p:blipFill>
        <p:spPr bwMode="auto">
          <a:xfrm>
            <a:off x="951865" y="895350"/>
            <a:ext cx="3260090" cy="247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756920" y="764540"/>
            <a:ext cx="3560445" cy="260858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684395" y="764540"/>
            <a:ext cx="3748405" cy="260921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矩形 7"/>
          <p:cNvSpPr>
            <a:spLocks noChangeArrowheads="1"/>
          </p:cNvSpPr>
          <p:nvPr/>
        </p:nvSpPr>
        <p:spPr bwMode="auto">
          <a:xfrm>
            <a:off x="36513" y="836613"/>
            <a:ext cx="5183187" cy="4970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anchor="ctr"/>
          <a:lstStyle/>
          <a:p>
            <a:endParaRPr lang="zh-CN" altLang="en-US">
              <a:solidFill>
                <a:srgbClr val="FFFFFF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5603" name="矩形 7"/>
          <p:cNvSpPr>
            <a:spLocks noChangeArrowheads="1"/>
          </p:cNvSpPr>
          <p:nvPr/>
        </p:nvSpPr>
        <p:spPr bwMode="auto">
          <a:xfrm>
            <a:off x="296863" y="376555"/>
            <a:ext cx="232537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繁黑體 Std B"/>
                <a:ea typeface="Adobe 繁黑體 Std B"/>
                <a:cs typeface="Adobe 繁黑體 Std B"/>
                <a:sym typeface="Calibri" panose="020F0502020204030204" charset="0"/>
              </a:rPr>
              <a:t>普通家电类产品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繁黑體 Std B"/>
              <a:ea typeface="Adobe 繁黑體 Std B"/>
              <a:cs typeface="Adobe 繁黑體 Std B"/>
              <a:sym typeface="Calibri" panose="020F0502020204030204" charset="0"/>
            </a:endParaRPr>
          </a:p>
        </p:txBody>
      </p:sp>
      <p:pic>
        <p:nvPicPr>
          <p:cNvPr id="25604" name="Picture 5" descr="19"/>
          <p:cNvPicPr>
            <a:picLocks noChangeAspect="1" noChangeArrowheads="1"/>
          </p:cNvPicPr>
          <p:nvPr/>
        </p:nvPicPr>
        <p:blipFill>
          <a:blip r:embed="rId1"/>
          <a:srcRect l="14003" t="18619" r="49776" b="12936"/>
          <a:stretch>
            <a:fillRect/>
          </a:stretch>
        </p:blipFill>
        <p:spPr bwMode="auto">
          <a:xfrm>
            <a:off x="6864985" y="836930"/>
            <a:ext cx="2299335" cy="568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816610" y="-353377"/>
            <a:ext cx="6048375" cy="4318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</a:ln>
        </p:spPr>
        <p:txBody>
          <a:bodyPr wrap="none" lIns="342000" tIns="36000" bIns="3600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Gulim" panose="020B0600000101010101" pitchFamily="34" charset="-127"/>
              </a:rPr>
              <a:t>常用电子产品的危害</a:t>
            </a:r>
            <a:endParaRPr lang="zh-CN" altLang="en-US">
              <a:solidFill>
                <a:schemeClr val="bg1"/>
              </a:solidFill>
              <a:latin typeface="Gulim" panose="020B0600000101010101" pitchFamily="34" charset="-127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297180" y="836930"/>
          <a:ext cx="6567805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265"/>
                <a:gridCol w="1768475"/>
                <a:gridCol w="3314065"/>
              </a:tblGrid>
              <a:tr h="36576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污染物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来源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危害</a:t>
                      </a:r>
                      <a:endParaRPr lang="zh-CN" altLang="en-US" sz="1800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氯氟碳化合物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冰箱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破坏臭氧层</a:t>
                      </a:r>
                      <a:endParaRPr lang="zh-CN" altLang="en-US" sz="1800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溴化阻燃剂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线路板、电缆、外壳等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燃烧后产生二恶英</a:t>
                      </a:r>
                      <a:endParaRPr lang="zh-CN" altLang="en-US" sz="1800"/>
                    </a:p>
                    <a:p>
                      <a:pPr algn="l">
                        <a:buNone/>
                      </a:pPr>
                      <a:endParaRPr lang="zh-CN" altLang="en-US" sz="1800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PVC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导线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燃烧后产生二恶英</a:t>
                      </a:r>
                      <a:endParaRPr lang="zh-CN" altLang="en-US" sz="1800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汞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显示器</a:t>
                      </a:r>
                      <a:endParaRPr lang="zh-CN" altLang="en-US" sz="1800"/>
                    </a:p>
                    <a:p>
                      <a:pPr algn="l">
                        <a:buNone/>
                      </a:pP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损害中枢神经系统，影响胎儿发育及肾脏功能</a:t>
                      </a:r>
                      <a:endParaRPr lang="zh-CN" altLang="en-US" sz="1800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硒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光电设备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污染土壤，破坏肠胃功能</a:t>
                      </a:r>
                      <a:endParaRPr lang="zh-CN" altLang="en-US" sz="1800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镍，镉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电池、印刷电路板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致癌，骨痛病，损害肺功能</a:t>
                      </a:r>
                      <a:endParaRPr lang="zh-CN" altLang="en-US" sz="1800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铅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CRT玻璃、电容及显示屏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破坏神经、血液系统及肾脏，影响儿童智力发育</a:t>
                      </a:r>
                      <a:endParaRPr lang="zh-CN" altLang="en-US" sz="1800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铬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金属镀层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过敏，引起哮喘，影响肾脏、</a:t>
                      </a:r>
                      <a:endParaRPr lang="zh-CN" altLang="en-US" sz="1800"/>
                    </a:p>
                    <a:p>
                      <a:pPr algn="l">
                        <a:buNone/>
                      </a:pPr>
                      <a:r>
                        <a:rPr lang="zh-CN" altLang="en-US" sz="1800"/>
                        <a:t>肝脏功能等</a:t>
                      </a:r>
                      <a:endParaRPr lang="zh-CN" altLang="en-US" sz="1800"/>
                    </a:p>
                  </a:txBody>
                  <a:tcPr/>
                </a:tc>
              </a:tr>
              <a:tr h="6400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砷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筒</a:t>
                      </a:r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/>
                        <a:t>致癌，损害中枢神经系统，损</a:t>
                      </a:r>
                      <a:endParaRPr lang="zh-CN" altLang="en-US" sz="1800"/>
                    </a:p>
                    <a:p>
                      <a:pPr algn="l">
                        <a:buNone/>
                      </a:pPr>
                      <a:r>
                        <a:rPr lang="zh-CN" altLang="en-US" sz="1800"/>
                        <a:t>伤肾脏、肝脏</a:t>
                      </a:r>
                      <a:endParaRPr lang="zh-CN" altLang="en-US" sz="18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hecke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545"/>
            <a:ext cx="9144000" cy="55600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3651" y="307177"/>
            <a:ext cx="71287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</a:rPr>
              <a:t>国内外垃圾分类案例</a:t>
            </a:r>
            <a:endParaRPr lang="zh-CN" alt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95536" y="241137"/>
            <a:ext cx="71287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</a:rPr>
              <a:t>国内外垃圾分类案例</a:t>
            </a:r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056"/>
            <a:ext cx="9144000" cy="4417888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韩国：垃圾</a:t>
            </a:r>
            <a:r>
              <a:rPr lang="en-US" altLang="zh-CN"/>
              <a:t>“</a:t>
            </a:r>
            <a:r>
              <a:rPr lang="zh-CN" altLang="en-US">
                <a:ea typeface="宋体" panose="02010600030101010101" pitchFamily="2" charset="-122"/>
              </a:rPr>
              <a:t>减肥</a:t>
            </a:r>
            <a:r>
              <a:rPr lang="en-US" altLang="zh-CN"/>
              <a:t>”</a:t>
            </a:r>
            <a:r>
              <a:rPr lang="zh-CN" altLang="en-US">
                <a:ea typeface="宋体" panose="02010600030101010101" pitchFamily="2" charset="-122"/>
              </a:rPr>
              <a:t>靠收费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961130" y="1627505"/>
            <a:ext cx="4074795" cy="4104640"/>
          </a:xfrm>
        </p:spPr>
        <p:txBody>
          <a:bodyPr>
            <a:normAutofit lnSpcReduction="10000"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垃圾分类方式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垃圾按普通垃圾、食物垃圾、可回收再利用垃圾、大型报废物品等分类投放、  清理。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可回收垃圾:纸类、纸箱类、塑料类、瓶类、罐头类、钢铁类。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食物垃圾:一般食物垃圾是指可以作为动物饲料的可腐蚀性垃圾，其他均不是食物垃圾，  而为一般垃圾。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不属于食物垃圾的是:蔬菜水果海鲜类、肉蛋谷壳。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" y="1627505"/>
            <a:ext cx="3689985" cy="38474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9220" y="260985"/>
            <a:ext cx="4372610" cy="2828925"/>
          </a:xfr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p>
            <a:r>
              <a:rPr lang="zh-CN" altLang="en-US" sz="3600" dirty="0">
                <a:solidFill>
                  <a:schemeClr val="tx2"/>
                </a:solidFill>
                <a:sym typeface="+mn-ea"/>
              </a:rPr>
              <a:t>有居民彩印的双面垃圾回收时间表。在日本不严格执行垃圾分类，将面临</a:t>
            </a:r>
            <a:r>
              <a:rPr lang="zh-CN" altLang="en-US" sz="3600" dirty="0">
                <a:solidFill>
                  <a:srgbClr val="FF0000"/>
                </a:solidFill>
                <a:sym typeface="+mn-ea"/>
              </a:rPr>
              <a:t>巨额罚款</a:t>
            </a:r>
            <a:r>
              <a:rPr lang="zh-CN" altLang="en-US" sz="3600" dirty="0">
                <a:solidFill>
                  <a:schemeClr val="tx2"/>
                </a:solidFill>
                <a:sym typeface="+mn-ea"/>
              </a:rPr>
              <a:t>。</a:t>
            </a:r>
            <a:endParaRPr lang="zh-CN" altLang="en-US" sz="3600" dirty="0">
              <a:solidFill>
                <a:schemeClr val="tx2"/>
              </a:solidFill>
              <a:sym typeface="+mn-ea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</p:nvPr>
        </p:nvSpPr>
        <p:spPr>
          <a:xfrm>
            <a:off x="241300" y="3328035"/>
            <a:ext cx="3543935" cy="2359660"/>
          </a:xfrm>
        </p:spPr>
        <p:txBody>
          <a:bodyPr/>
          <a:p>
            <a:r>
              <a:rPr lang="en-US" altLang="zh-CN" sz="2800" b="1" dirty="0">
                <a:sym typeface="+mn-ea"/>
              </a:rPr>
              <a:t>1.</a:t>
            </a:r>
            <a:r>
              <a:rPr lang="zh-CN" altLang="en-US" sz="2800" b="1" dirty="0">
                <a:sym typeface="+mn-ea"/>
              </a:rPr>
              <a:t>一般垃圾</a:t>
            </a:r>
            <a:endParaRPr lang="en-US" altLang="zh-CN" sz="2800" b="1" dirty="0"/>
          </a:p>
          <a:p>
            <a:r>
              <a:rPr lang="en-US" altLang="zh-CN" sz="2800" b="1" dirty="0">
                <a:sym typeface="+mn-ea"/>
              </a:rPr>
              <a:t>2.</a:t>
            </a:r>
            <a:r>
              <a:rPr lang="zh-CN" altLang="en-US" sz="2800" b="1" dirty="0">
                <a:sym typeface="+mn-ea"/>
              </a:rPr>
              <a:t>可燃性</a:t>
            </a:r>
            <a:endParaRPr lang="en-US" altLang="zh-CN" sz="2800" b="1" dirty="0"/>
          </a:p>
          <a:p>
            <a:r>
              <a:rPr lang="en-US" altLang="zh-CN" sz="2800" b="1" dirty="0">
                <a:sym typeface="+mn-ea"/>
              </a:rPr>
              <a:t>3.</a:t>
            </a:r>
            <a:r>
              <a:rPr lang="zh-CN" altLang="en-US" sz="2800" b="1" dirty="0">
                <a:sym typeface="+mn-ea"/>
              </a:rPr>
              <a:t>不可燃性</a:t>
            </a:r>
            <a:endParaRPr lang="en-US" altLang="zh-CN" sz="2800" b="1" dirty="0"/>
          </a:p>
          <a:p>
            <a:r>
              <a:rPr lang="en-US" altLang="zh-CN" sz="2800" b="1" dirty="0">
                <a:sym typeface="+mn-ea"/>
              </a:rPr>
              <a:t>4.</a:t>
            </a:r>
            <a:r>
              <a:rPr lang="zh-CN" altLang="en-US" sz="2800" b="1" dirty="0">
                <a:sym typeface="+mn-ea"/>
              </a:rPr>
              <a:t>大件类</a:t>
            </a:r>
            <a:endParaRPr lang="zh-CN" altLang="en-US" b="1" dirty="0"/>
          </a:p>
          <a:p>
            <a:endParaRPr lang="zh-CN" altLang="en-US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50875"/>
            <a:ext cx="4326890" cy="590042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572000" y="260985"/>
            <a:ext cx="4464050" cy="64084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0"/>
            <a:ext cx="9144000" cy="622300"/>
          </a:xfrm>
          <a:prstGeom prst="rect">
            <a:avLst/>
          </a:prstGeom>
          <a:noFill/>
          <a:ln>
            <a:noFill/>
          </a:ln>
          <a:effectLst/>
        </p:spPr>
        <p:txBody>
          <a:bodyPr lIns="342000" tIns="36000" bIns="36000">
            <a:spAutoFit/>
          </a:bodyPr>
          <a:lstStyle/>
          <a:p>
            <a:pPr>
              <a:defRPr/>
            </a:pPr>
            <a:endParaRPr lang="en-US" altLang="zh-CN" sz="3600">
              <a:solidFill>
                <a:srgbClr val="6666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pic>
        <p:nvPicPr>
          <p:cNvPr id="36867" name="图片 1" descr="10432JM0-0[1]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10"/>
          <p:cNvSpPr txBox="1">
            <a:spLocks noChangeArrowheads="1"/>
          </p:cNvSpPr>
          <p:nvPr/>
        </p:nvSpPr>
        <p:spPr bwMode="auto">
          <a:xfrm>
            <a:off x="0" y="2564130"/>
            <a:ext cx="91440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zh-CN" altLang="en-US" sz="40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世界上没有垃圾，只有放错位置的资源！</a:t>
            </a:r>
            <a:endParaRPr lang="zh-CN" altLang="en-US" sz="4000">
              <a:ln w="12700">
                <a:solidFill>
                  <a:schemeClr val="accent1"/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68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reeform 675"/>
          <p:cNvSpPr>
            <a:spLocks noEditPoints="1"/>
          </p:cNvSpPr>
          <p:nvPr/>
        </p:nvSpPr>
        <p:spPr bwMode="auto">
          <a:xfrm rot="-324743">
            <a:off x="796925" y="1401763"/>
            <a:ext cx="3429000" cy="3429000"/>
          </a:xfrm>
          <a:custGeom>
            <a:avLst/>
            <a:gdLst>
              <a:gd name="T0" fmla="*/ 2147483647 w 2622"/>
              <a:gd name="T1" fmla="*/ 2147483647 h 2622"/>
              <a:gd name="T2" fmla="*/ 2147483647 w 2622"/>
              <a:gd name="T3" fmla="*/ 2147483647 h 2622"/>
              <a:gd name="T4" fmla="*/ 2147483647 w 2622"/>
              <a:gd name="T5" fmla="*/ 2147483647 h 2622"/>
              <a:gd name="T6" fmla="*/ 2147483647 w 2622"/>
              <a:gd name="T7" fmla="*/ 2147483647 h 2622"/>
              <a:gd name="T8" fmla="*/ 2147483647 w 2622"/>
              <a:gd name="T9" fmla="*/ 2147483647 h 2622"/>
              <a:gd name="T10" fmla="*/ 2147483647 w 2622"/>
              <a:gd name="T11" fmla="*/ 2147483647 h 2622"/>
              <a:gd name="T12" fmla="*/ 2147483647 w 2622"/>
              <a:gd name="T13" fmla="*/ 2147483647 h 2622"/>
              <a:gd name="T14" fmla="*/ 2147483647 w 2622"/>
              <a:gd name="T15" fmla="*/ 2147483647 h 2622"/>
              <a:gd name="T16" fmla="*/ 2147483647 w 2622"/>
              <a:gd name="T17" fmla="*/ 2147483647 h 2622"/>
              <a:gd name="T18" fmla="*/ 2147483647 w 2622"/>
              <a:gd name="T19" fmla="*/ 2147483647 h 2622"/>
              <a:gd name="T20" fmla="*/ 2147483647 w 2622"/>
              <a:gd name="T21" fmla="*/ 2147483647 h 2622"/>
              <a:gd name="T22" fmla="*/ 2147483647 w 2622"/>
              <a:gd name="T23" fmla="*/ 2147483647 h 2622"/>
              <a:gd name="T24" fmla="*/ 2147483647 w 2622"/>
              <a:gd name="T25" fmla="*/ 2147483647 h 2622"/>
              <a:gd name="T26" fmla="*/ 2147483647 w 2622"/>
              <a:gd name="T27" fmla="*/ 2147483647 h 2622"/>
              <a:gd name="T28" fmla="*/ 2147483647 w 2622"/>
              <a:gd name="T29" fmla="*/ 2147483647 h 2622"/>
              <a:gd name="T30" fmla="*/ 2147483647 w 2622"/>
              <a:gd name="T31" fmla="*/ 2147483647 h 2622"/>
              <a:gd name="T32" fmla="*/ 2147483647 w 2622"/>
              <a:gd name="T33" fmla="*/ 2147483647 h 2622"/>
              <a:gd name="T34" fmla="*/ 2147483647 w 2622"/>
              <a:gd name="T35" fmla="*/ 2147483647 h 2622"/>
              <a:gd name="T36" fmla="*/ 2147483647 w 2622"/>
              <a:gd name="T37" fmla="*/ 2147483647 h 2622"/>
              <a:gd name="T38" fmla="*/ 2147483647 w 2622"/>
              <a:gd name="T39" fmla="*/ 2147483647 h 2622"/>
              <a:gd name="T40" fmla="*/ 2147483647 w 2622"/>
              <a:gd name="T41" fmla="*/ 2147483647 h 2622"/>
              <a:gd name="T42" fmla="*/ 2147483647 w 2622"/>
              <a:gd name="T43" fmla="*/ 2147483647 h 2622"/>
              <a:gd name="T44" fmla="*/ 2147483647 w 2622"/>
              <a:gd name="T45" fmla="*/ 2147483647 h 2622"/>
              <a:gd name="T46" fmla="*/ 2147483647 w 2622"/>
              <a:gd name="T47" fmla="*/ 2147483647 h 2622"/>
              <a:gd name="T48" fmla="*/ 2147483647 w 2622"/>
              <a:gd name="T49" fmla="*/ 2147483647 h 2622"/>
              <a:gd name="T50" fmla="*/ 2147483647 w 2622"/>
              <a:gd name="T51" fmla="*/ 2147483647 h 2622"/>
              <a:gd name="T52" fmla="*/ 2147483647 w 2622"/>
              <a:gd name="T53" fmla="*/ 2147483647 h 2622"/>
              <a:gd name="T54" fmla="*/ 2147483647 w 2622"/>
              <a:gd name="T55" fmla="*/ 2147483647 h 2622"/>
              <a:gd name="T56" fmla="*/ 2147483647 w 2622"/>
              <a:gd name="T57" fmla="*/ 2147483647 h 2622"/>
              <a:gd name="T58" fmla="*/ 2147483647 w 2622"/>
              <a:gd name="T59" fmla="*/ 2147483647 h 2622"/>
              <a:gd name="T60" fmla="*/ 2147483647 w 2622"/>
              <a:gd name="T61" fmla="*/ 2147483647 h 2622"/>
              <a:gd name="T62" fmla="*/ 2147483647 w 2622"/>
              <a:gd name="T63" fmla="*/ 2147483647 h 2622"/>
              <a:gd name="T64" fmla="*/ 2147483647 w 2622"/>
              <a:gd name="T65" fmla="*/ 2147483647 h 2622"/>
              <a:gd name="T66" fmla="*/ 2147483647 w 2622"/>
              <a:gd name="T67" fmla="*/ 2147483647 h 2622"/>
              <a:gd name="T68" fmla="*/ 2147483647 w 2622"/>
              <a:gd name="T69" fmla="*/ 2147483647 h 2622"/>
              <a:gd name="T70" fmla="*/ 2147483647 w 2622"/>
              <a:gd name="T71" fmla="*/ 2147483647 h 2622"/>
              <a:gd name="T72" fmla="*/ 2147483647 w 2622"/>
              <a:gd name="T73" fmla="*/ 2147483647 h 2622"/>
              <a:gd name="T74" fmla="*/ 2147483647 w 2622"/>
              <a:gd name="T75" fmla="*/ 2147483647 h 2622"/>
              <a:gd name="T76" fmla="*/ 2147483647 w 2622"/>
              <a:gd name="T77" fmla="*/ 2147483647 h 2622"/>
              <a:gd name="T78" fmla="*/ 2147483647 w 2622"/>
              <a:gd name="T79" fmla="*/ 2147483647 h 2622"/>
              <a:gd name="T80" fmla="*/ 2147483647 w 2622"/>
              <a:gd name="T81" fmla="*/ 2147483647 h 2622"/>
              <a:gd name="T82" fmla="*/ 2147483647 w 2622"/>
              <a:gd name="T83" fmla="*/ 2147483647 h 2622"/>
              <a:gd name="T84" fmla="*/ 2147483647 w 2622"/>
              <a:gd name="T85" fmla="*/ 2147483647 h 2622"/>
              <a:gd name="T86" fmla="*/ 2147483647 w 2622"/>
              <a:gd name="T87" fmla="*/ 2147483647 h 2622"/>
              <a:gd name="T88" fmla="*/ 2147483647 w 2622"/>
              <a:gd name="T89" fmla="*/ 2147483647 h 2622"/>
              <a:gd name="T90" fmla="*/ 2147483647 w 2622"/>
              <a:gd name="T91" fmla="*/ 2147483647 h 2622"/>
              <a:gd name="T92" fmla="*/ 2147483647 w 2622"/>
              <a:gd name="T93" fmla="*/ 2147483647 h 2622"/>
              <a:gd name="T94" fmla="*/ 2147483647 w 2622"/>
              <a:gd name="T95" fmla="*/ 2147483647 h 2622"/>
              <a:gd name="T96" fmla="*/ 2147483647 w 2622"/>
              <a:gd name="T97" fmla="*/ 2147483647 h 2622"/>
              <a:gd name="T98" fmla="*/ 2147483647 w 2622"/>
              <a:gd name="T99" fmla="*/ 2147483647 h 2622"/>
              <a:gd name="T100" fmla="*/ 2147483647 w 2622"/>
              <a:gd name="T101" fmla="*/ 2147483647 h 2622"/>
              <a:gd name="T102" fmla="*/ 2147483647 w 2622"/>
              <a:gd name="T103" fmla="*/ 2147483647 h 2622"/>
              <a:gd name="T104" fmla="*/ 2147483647 w 2622"/>
              <a:gd name="T105" fmla="*/ 2147483647 h 2622"/>
              <a:gd name="T106" fmla="*/ 2147483647 w 2622"/>
              <a:gd name="T107" fmla="*/ 2147483647 h 262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22"/>
              <a:gd name="T163" fmla="*/ 0 h 2622"/>
              <a:gd name="T164" fmla="*/ 2622 w 2622"/>
              <a:gd name="T165" fmla="*/ 2622 h 262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22" h="2622">
                <a:moveTo>
                  <a:pt x="2622" y="1382"/>
                </a:moveTo>
                <a:lnTo>
                  <a:pt x="2622" y="1240"/>
                </a:lnTo>
                <a:lnTo>
                  <a:pt x="2520" y="1240"/>
                </a:lnTo>
                <a:lnTo>
                  <a:pt x="2516" y="1196"/>
                </a:lnTo>
                <a:lnTo>
                  <a:pt x="2512" y="1152"/>
                </a:lnTo>
                <a:lnTo>
                  <a:pt x="2506" y="1110"/>
                </a:lnTo>
                <a:lnTo>
                  <a:pt x="2498" y="1068"/>
                </a:lnTo>
                <a:lnTo>
                  <a:pt x="2596" y="1040"/>
                </a:lnTo>
                <a:lnTo>
                  <a:pt x="2560" y="904"/>
                </a:lnTo>
                <a:lnTo>
                  <a:pt x="2460" y="930"/>
                </a:lnTo>
                <a:lnTo>
                  <a:pt x="2446" y="888"/>
                </a:lnTo>
                <a:lnTo>
                  <a:pt x="2430" y="848"/>
                </a:lnTo>
                <a:lnTo>
                  <a:pt x="2412" y="808"/>
                </a:lnTo>
                <a:lnTo>
                  <a:pt x="2394" y="768"/>
                </a:lnTo>
                <a:lnTo>
                  <a:pt x="2482" y="718"/>
                </a:lnTo>
                <a:lnTo>
                  <a:pt x="2412" y="594"/>
                </a:lnTo>
                <a:lnTo>
                  <a:pt x="2322" y="646"/>
                </a:lnTo>
                <a:lnTo>
                  <a:pt x="2298" y="610"/>
                </a:lnTo>
                <a:lnTo>
                  <a:pt x="2272" y="574"/>
                </a:lnTo>
                <a:lnTo>
                  <a:pt x="2244" y="540"/>
                </a:lnTo>
                <a:lnTo>
                  <a:pt x="2216" y="508"/>
                </a:lnTo>
                <a:lnTo>
                  <a:pt x="2290" y="434"/>
                </a:lnTo>
                <a:lnTo>
                  <a:pt x="2188" y="334"/>
                </a:lnTo>
                <a:lnTo>
                  <a:pt x="2116" y="406"/>
                </a:lnTo>
                <a:lnTo>
                  <a:pt x="2082" y="378"/>
                </a:lnTo>
                <a:lnTo>
                  <a:pt x="2048" y="352"/>
                </a:lnTo>
                <a:lnTo>
                  <a:pt x="2014" y="326"/>
                </a:lnTo>
                <a:lnTo>
                  <a:pt x="1978" y="300"/>
                </a:lnTo>
                <a:lnTo>
                  <a:pt x="2028" y="212"/>
                </a:lnTo>
                <a:lnTo>
                  <a:pt x="1906" y="140"/>
                </a:lnTo>
                <a:lnTo>
                  <a:pt x="1854" y="230"/>
                </a:lnTo>
                <a:lnTo>
                  <a:pt x="1816" y="210"/>
                </a:lnTo>
                <a:lnTo>
                  <a:pt x="1776" y="194"/>
                </a:lnTo>
                <a:lnTo>
                  <a:pt x="1734" y="178"/>
                </a:lnTo>
                <a:lnTo>
                  <a:pt x="1694" y="162"/>
                </a:lnTo>
                <a:lnTo>
                  <a:pt x="1720" y="64"/>
                </a:lnTo>
                <a:lnTo>
                  <a:pt x="1582" y="26"/>
                </a:lnTo>
                <a:lnTo>
                  <a:pt x="1556" y="126"/>
                </a:lnTo>
                <a:lnTo>
                  <a:pt x="1514" y="118"/>
                </a:lnTo>
                <a:lnTo>
                  <a:pt x="1470" y="112"/>
                </a:lnTo>
                <a:lnTo>
                  <a:pt x="1426" y="106"/>
                </a:lnTo>
                <a:lnTo>
                  <a:pt x="1382" y="104"/>
                </a:lnTo>
                <a:lnTo>
                  <a:pt x="1382" y="0"/>
                </a:lnTo>
                <a:lnTo>
                  <a:pt x="1240" y="0"/>
                </a:lnTo>
                <a:lnTo>
                  <a:pt x="1240" y="104"/>
                </a:lnTo>
                <a:lnTo>
                  <a:pt x="1196" y="106"/>
                </a:lnTo>
                <a:lnTo>
                  <a:pt x="1154" y="112"/>
                </a:lnTo>
                <a:lnTo>
                  <a:pt x="1110" y="118"/>
                </a:lnTo>
                <a:lnTo>
                  <a:pt x="1068" y="126"/>
                </a:lnTo>
                <a:lnTo>
                  <a:pt x="1042" y="26"/>
                </a:lnTo>
                <a:lnTo>
                  <a:pt x="904" y="64"/>
                </a:lnTo>
                <a:lnTo>
                  <a:pt x="930" y="162"/>
                </a:lnTo>
                <a:lnTo>
                  <a:pt x="890" y="178"/>
                </a:lnTo>
                <a:lnTo>
                  <a:pt x="848" y="194"/>
                </a:lnTo>
                <a:lnTo>
                  <a:pt x="808" y="210"/>
                </a:lnTo>
                <a:lnTo>
                  <a:pt x="770" y="230"/>
                </a:lnTo>
                <a:lnTo>
                  <a:pt x="718" y="140"/>
                </a:lnTo>
                <a:lnTo>
                  <a:pt x="594" y="212"/>
                </a:lnTo>
                <a:lnTo>
                  <a:pt x="646" y="300"/>
                </a:lnTo>
                <a:lnTo>
                  <a:pt x="610" y="326"/>
                </a:lnTo>
                <a:lnTo>
                  <a:pt x="576" y="352"/>
                </a:lnTo>
                <a:lnTo>
                  <a:pt x="542" y="378"/>
                </a:lnTo>
                <a:lnTo>
                  <a:pt x="508" y="406"/>
                </a:lnTo>
                <a:lnTo>
                  <a:pt x="436" y="334"/>
                </a:lnTo>
                <a:lnTo>
                  <a:pt x="334" y="434"/>
                </a:lnTo>
                <a:lnTo>
                  <a:pt x="408" y="508"/>
                </a:lnTo>
                <a:lnTo>
                  <a:pt x="378" y="540"/>
                </a:lnTo>
                <a:lnTo>
                  <a:pt x="352" y="574"/>
                </a:lnTo>
                <a:lnTo>
                  <a:pt x="326" y="610"/>
                </a:lnTo>
                <a:lnTo>
                  <a:pt x="302" y="646"/>
                </a:lnTo>
                <a:lnTo>
                  <a:pt x="212" y="594"/>
                </a:lnTo>
                <a:lnTo>
                  <a:pt x="140" y="718"/>
                </a:lnTo>
                <a:lnTo>
                  <a:pt x="230" y="768"/>
                </a:lnTo>
                <a:lnTo>
                  <a:pt x="212" y="808"/>
                </a:lnTo>
                <a:lnTo>
                  <a:pt x="194" y="848"/>
                </a:lnTo>
                <a:lnTo>
                  <a:pt x="178" y="888"/>
                </a:lnTo>
                <a:lnTo>
                  <a:pt x="164" y="930"/>
                </a:lnTo>
                <a:lnTo>
                  <a:pt x="64" y="904"/>
                </a:lnTo>
                <a:lnTo>
                  <a:pt x="26" y="1040"/>
                </a:lnTo>
                <a:lnTo>
                  <a:pt x="126" y="1068"/>
                </a:lnTo>
                <a:lnTo>
                  <a:pt x="118" y="1110"/>
                </a:lnTo>
                <a:lnTo>
                  <a:pt x="112" y="1152"/>
                </a:lnTo>
                <a:lnTo>
                  <a:pt x="108" y="1196"/>
                </a:lnTo>
                <a:lnTo>
                  <a:pt x="104" y="1240"/>
                </a:lnTo>
                <a:lnTo>
                  <a:pt x="0" y="1240"/>
                </a:lnTo>
                <a:lnTo>
                  <a:pt x="0" y="1382"/>
                </a:lnTo>
                <a:lnTo>
                  <a:pt x="104" y="1382"/>
                </a:lnTo>
                <a:lnTo>
                  <a:pt x="108" y="1426"/>
                </a:lnTo>
                <a:lnTo>
                  <a:pt x="112" y="1470"/>
                </a:lnTo>
                <a:lnTo>
                  <a:pt x="118" y="1512"/>
                </a:lnTo>
                <a:lnTo>
                  <a:pt x="126" y="1556"/>
                </a:lnTo>
                <a:lnTo>
                  <a:pt x="26" y="1582"/>
                </a:lnTo>
                <a:lnTo>
                  <a:pt x="64" y="1720"/>
                </a:lnTo>
                <a:lnTo>
                  <a:pt x="164" y="1692"/>
                </a:lnTo>
                <a:lnTo>
                  <a:pt x="178" y="1734"/>
                </a:lnTo>
                <a:lnTo>
                  <a:pt x="194" y="1774"/>
                </a:lnTo>
                <a:lnTo>
                  <a:pt x="212" y="1814"/>
                </a:lnTo>
                <a:lnTo>
                  <a:pt x="230" y="1854"/>
                </a:lnTo>
                <a:lnTo>
                  <a:pt x="140" y="1906"/>
                </a:lnTo>
                <a:lnTo>
                  <a:pt x="212" y="2028"/>
                </a:lnTo>
                <a:lnTo>
                  <a:pt x="302" y="1978"/>
                </a:lnTo>
                <a:lnTo>
                  <a:pt x="326" y="2014"/>
                </a:lnTo>
                <a:lnTo>
                  <a:pt x="352" y="2048"/>
                </a:lnTo>
                <a:lnTo>
                  <a:pt x="378" y="2082"/>
                </a:lnTo>
                <a:lnTo>
                  <a:pt x="408" y="2116"/>
                </a:lnTo>
                <a:lnTo>
                  <a:pt x="334" y="2188"/>
                </a:lnTo>
                <a:lnTo>
                  <a:pt x="436" y="2288"/>
                </a:lnTo>
                <a:lnTo>
                  <a:pt x="508" y="2216"/>
                </a:lnTo>
                <a:lnTo>
                  <a:pt x="542" y="2244"/>
                </a:lnTo>
                <a:lnTo>
                  <a:pt x="576" y="2272"/>
                </a:lnTo>
                <a:lnTo>
                  <a:pt x="610" y="2298"/>
                </a:lnTo>
                <a:lnTo>
                  <a:pt x="646" y="2322"/>
                </a:lnTo>
                <a:lnTo>
                  <a:pt x="594" y="2412"/>
                </a:lnTo>
                <a:lnTo>
                  <a:pt x="718" y="2482"/>
                </a:lnTo>
                <a:lnTo>
                  <a:pt x="770" y="2394"/>
                </a:lnTo>
                <a:lnTo>
                  <a:pt x="808" y="2412"/>
                </a:lnTo>
                <a:lnTo>
                  <a:pt x="848" y="2430"/>
                </a:lnTo>
                <a:lnTo>
                  <a:pt x="890" y="2446"/>
                </a:lnTo>
                <a:lnTo>
                  <a:pt x="930" y="2460"/>
                </a:lnTo>
                <a:lnTo>
                  <a:pt x="904" y="2560"/>
                </a:lnTo>
                <a:lnTo>
                  <a:pt x="1042" y="2596"/>
                </a:lnTo>
                <a:lnTo>
                  <a:pt x="1068" y="2498"/>
                </a:lnTo>
                <a:lnTo>
                  <a:pt x="1110" y="2504"/>
                </a:lnTo>
                <a:lnTo>
                  <a:pt x="1154" y="2512"/>
                </a:lnTo>
                <a:lnTo>
                  <a:pt x="1196" y="2516"/>
                </a:lnTo>
                <a:lnTo>
                  <a:pt x="1240" y="2520"/>
                </a:lnTo>
                <a:lnTo>
                  <a:pt x="1240" y="2622"/>
                </a:lnTo>
                <a:lnTo>
                  <a:pt x="1382" y="2622"/>
                </a:lnTo>
                <a:lnTo>
                  <a:pt x="1382" y="2520"/>
                </a:lnTo>
                <a:lnTo>
                  <a:pt x="1426" y="2516"/>
                </a:lnTo>
                <a:lnTo>
                  <a:pt x="1470" y="2512"/>
                </a:lnTo>
                <a:lnTo>
                  <a:pt x="1514" y="2504"/>
                </a:lnTo>
                <a:lnTo>
                  <a:pt x="1556" y="2498"/>
                </a:lnTo>
                <a:lnTo>
                  <a:pt x="1582" y="2596"/>
                </a:lnTo>
                <a:lnTo>
                  <a:pt x="1720" y="2560"/>
                </a:lnTo>
                <a:lnTo>
                  <a:pt x="1694" y="2460"/>
                </a:lnTo>
                <a:lnTo>
                  <a:pt x="1734" y="2446"/>
                </a:lnTo>
                <a:lnTo>
                  <a:pt x="1776" y="2430"/>
                </a:lnTo>
                <a:lnTo>
                  <a:pt x="1816" y="2412"/>
                </a:lnTo>
                <a:lnTo>
                  <a:pt x="1854" y="2394"/>
                </a:lnTo>
                <a:lnTo>
                  <a:pt x="1906" y="2482"/>
                </a:lnTo>
                <a:lnTo>
                  <a:pt x="2028" y="2412"/>
                </a:lnTo>
                <a:lnTo>
                  <a:pt x="1978" y="2322"/>
                </a:lnTo>
                <a:lnTo>
                  <a:pt x="2014" y="2298"/>
                </a:lnTo>
                <a:lnTo>
                  <a:pt x="2048" y="2272"/>
                </a:lnTo>
                <a:lnTo>
                  <a:pt x="2082" y="2244"/>
                </a:lnTo>
                <a:lnTo>
                  <a:pt x="2116" y="2216"/>
                </a:lnTo>
                <a:lnTo>
                  <a:pt x="2188" y="2288"/>
                </a:lnTo>
                <a:lnTo>
                  <a:pt x="2290" y="2188"/>
                </a:lnTo>
                <a:lnTo>
                  <a:pt x="2216" y="2116"/>
                </a:lnTo>
                <a:lnTo>
                  <a:pt x="2244" y="2082"/>
                </a:lnTo>
                <a:lnTo>
                  <a:pt x="2272" y="2048"/>
                </a:lnTo>
                <a:lnTo>
                  <a:pt x="2298" y="2014"/>
                </a:lnTo>
                <a:lnTo>
                  <a:pt x="2322" y="1978"/>
                </a:lnTo>
                <a:lnTo>
                  <a:pt x="2412" y="2028"/>
                </a:lnTo>
                <a:lnTo>
                  <a:pt x="2482" y="1906"/>
                </a:lnTo>
                <a:lnTo>
                  <a:pt x="2394" y="1854"/>
                </a:lnTo>
                <a:lnTo>
                  <a:pt x="2412" y="1814"/>
                </a:lnTo>
                <a:lnTo>
                  <a:pt x="2430" y="1774"/>
                </a:lnTo>
                <a:lnTo>
                  <a:pt x="2446" y="1734"/>
                </a:lnTo>
                <a:lnTo>
                  <a:pt x="2460" y="1692"/>
                </a:lnTo>
                <a:lnTo>
                  <a:pt x="2560" y="1720"/>
                </a:lnTo>
                <a:lnTo>
                  <a:pt x="2596" y="1582"/>
                </a:lnTo>
                <a:lnTo>
                  <a:pt x="2498" y="1556"/>
                </a:lnTo>
                <a:lnTo>
                  <a:pt x="2506" y="1512"/>
                </a:lnTo>
                <a:lnTo>
                  <a:pt x="2512" y="1470"/>
                </a:lnTo>
                <a:lnTo>
                  <a:pt x="2516" y="1426"/>
                </a:lnTo>
                <a:lnTo>
                  <a:pt x="2520" y="1382"/>
                </a:lnTo>
                <a:lnTo>
                  <a:pt x="2622" y="1382"/>
                </a:lnTo>
                <a:close/>
                <a:moveTo>
                  <a:pt x="1312" y="2420"/>
                </a:moveTo>
                <a:lnTo>
                  <a:pt x="1312" y="2420"/>
                </a:lnTo>
                <a:lnTo>
                  <a:pt x="1254" y="2420"/>
                </a:lnTo>
                <a:lnTo>
                  <a:pt x="1198" y="2416"/>
                </a:lnTo>
                <a:lnTo>
                  <a:pt x="1142" y="2408"/>
                </a:lnTo>
                <a:lnTo>
                  <a:pt x="1088" y="2398"/>
                </a:lnTo>
                <a:lnTo>
                  <a:pt x="1034" y="2386"/>
                </a:lnTo>
                <a:lnTo>
                  <a:pt x="982" y="2370"/>
                </a:lnTo>
                <a:lnTo>
                  <a:pt x="930" y="2354"/>
                </a:lnTo>
                <a:lnTo>
                  <a:pt x="880" y="2334"/>
                </a:lnTo>
                <a:lnTo>
                  <a:pt x="830" y="2312"/>
                </a:lnTo>
                <a:lnTo>
                  <a:pt x="782" y="2286"/>
                </a:lnTo>
                <a:lnTo>
                  <a:pt x="736" y="2260"/>
                </a:lnTo>
                <a:lnTo>
                  <a:pt x="692" y="2232"/>
                </a:lnTo>
                <a:lnTo>
                  <a:pt x="648" y="2200"/>
                </a:lnTo>
                <a:lnTo>
                  <a:pt x="606" y="2168"/>
                </a:lnTo>
                <a:lnTo>
                  <a:pt x="566" y="2132"/>
                </a:lnTo>
                <a:lnTo>
                  <a:pt x="528" y="2096"/>
                </a:lnTo>
                <a:lnTo>
                  <a:pt x="490" y="2058"/>
                </a:lnTo>
                <a:lnTo>
                  <a:pt x="456" y="2018"/>
                </a:lnTo>
                <a:lnTo>
                  <a:pt x="422" y="1976"/>
                </a:lnTo>
                <a:lnTo>
                  <a:pt x="392" y="1932"/>
                </a:lnTo>
                <a:lnTo>
                  <a:pt x="362" y="1886"/>
                </a:lnTo>
                <a:lnTo>
                  <a:pt x="336" y="1840"/>
                </a:lnTo>
                <a:lnTo>
                  <a:pt x="312" y="1792"/>
                </a:lnTo>
                <a:lnTo>
                  <a:pt x="290" y="1744"/>
                </a:lnTo>
                <a:lnTo>
                  <a:pt x="270" y="1692"/>
                </a:lnTo>
                <a:lnTo>
                  <a:pt x="252" y="1642"/>
                </a:lnTo>
                <a:lnTo>
                  <a:pt x="238" y="1588"/>
                </a:lnTo>
                <a:lnTo>
                  <a:pt x="224" y="1534"/>
                </a:lnTo>
                <a:lnTo>
                  <a:pt x="216" y="1480"/>
                </a:lnTo>
                <a:lnTo>
                  <a:pt x="208" y="1424"/>
                </a:lnTo>
                <a:lnTo>
                  <a:pt x="204" y="1368"/>
                </a:lnTo>
                <a:lnTo>
                  <a:pt x="202" y="1312"/>
                </a:lnTo>
                <a:lnTo>
                  <a:pt x="204" y="1254"/>
                </a:lnTo>
                <a:lnTo>
                  <a:pt x="208" y="1198"/>
                </a:lnTo>
                <a:lnTo>
                  <a:pt x="216" y="1142"/>
                </a:lnTo>
                <a:lnTo>
                  <a:pt x="224" y="1088"/>
                </a:lnTo>
                <a:lnTo>
                  <a:pt x="238" y="1034"/>
                </a:lnTo>
                <a:lnTo>
                  <a:pt x="252" y="982"/>
                </a:lnTo>
                <a:lnTo>
                  <a:pt x="270" y="930"/>
                </a:lnTo>
                <a:lnTo>
                  <a:pt x="290" y="880"/>
                </a:lnTo>
                <a:lnTo>
                  <a:pt x="312" y="830"/>
                </a:lnTo>
                <a:lnTo>
                  <a:pt x="336" y="782"/>
                </a:lnTo>
                <a:lnTo>
                  <a:pt x="362" y="736"/>
                </a:lnTo>
                <a:lnTo>
                  <a:pt x="392" y="692"/>
                </a:lnTo>
                <a:lnTo>
                  <a:pt x="422" y="648"/>
                </a:lnTo>
                <a:lnTo>
                  <a:pt x="456" y="606"/>
                </a:lnTo>
                <a:lnTo>
                  <a:pt x="490" y="566"/>
                </a:lnTo>
                <a:lnTo>
                  <a:pt x="528" y="526"/>
                </a:lnTo>
                <a:lnTo>
                  <a:pt x="566" y="490"/>
                </a:lnTo>
                <a:lnTo>
                  <a:pt x="606" y="456"/>
                </a:lnTo>
                <a:lnTo>
                  <a:pt x="648" y="422"/>
                </a:lnTo>
                <a:lnTo>
                  <a:pt x="692" y="392"/>
                </a:lnTo>
                <a:lnTo>
                  <a:pt x="736" y="362"/>
                </a:lnTo>
                <a:lnTo>
                  <a:pt x="782" y="336"/>
                </a:lnTo>
                <a:lnTo>
                  <a:pt x="830" y="312"/>
                </a:lnTo>
                <a:lnTo>
                  <a:pt x="880" y="290"/>
                </a:lnTo>
                <a:lnTo>
                  <a:pt x="930" y="270"/>
                </a:lnTo>
                <a:lnTo>
                  <a:pt x="982" y="252"/>
                </a:lnTo>
                <a:lnTo>
                  <a:pt x="1034" y="236"/>
                </a:lnTo>
                <a:lnTo>
                  <a:pt x="1088" y="224"/>
                </a:lnTo>
                <a:lnTo>
                  <a:pt x="1142" y="214"/>
                </a:lnTo>
                <a:lnTo>
                  <a:pt x="1198" y="208"/>
                </a:lnTo>
                <a:lnTo>
                  <a:pt x="1254" y="204"/>
                </a:lnTo>
                <a:lnTo>
                  <a:pt x="1312" y="202"/>
                </a:lnTo>
                <a:lnTo>
                  <a:pt x="1368" y="204"/>
                </a:lnTo>
                <a:lnTo>
                  <a:pt x="1426" y="208"/>
                </a:lnTo>
                <a:lnTo>
                  <a:pt x="1480" y="214"/>
                </a:lnTo>
                <a:lnTo>
                  <a:pt x="1536" y="224"/>
                </a:lnTo>
                <a:lnTo>
                  <a:pt x="1588" y="236"/>
                </a:lnTo>
                <a:lnTo>
                  <a:pt x="1642" y="252"/>
                </a:lnTo>
                <a:lnTo>
                  <a:pt x="1694" y="270"/>
                </a:lnTo>
                <a:lnTo>
                  <a:pt x="1744" y="290"/>
                </a:lnTo>
                <a:lnTo>
                  <a:pt x="1792" y="312"/>
                </a:lnTo>
                <a:lnTo>
                  <a:pt x="1840" y="336"/>
                </a:lnTo>
                <a:lnTo>
                  <a:pt x="1886" y="362"/>
                </a:lnTo>
                <a:lnTo>
                  <a:pt x="1932" y="392"/>
                </a:lnTo>
                <a:lnTo>
                  <a:pt x="1976" y="422"/>
                </a:lnTo>
                <a:lnTo>
                  <a:pt x="2018" y="456"/>
                </a:lnTo>
                <a:lnTo>
                  <a:pt x="2058" y="490"/>
                </a:lnTo>
                <a:lnTo>
                  <a:pt x="2096" y="526"/>
                </a:lnTo>
                <a:lnTo>
                  <a:pt x="2132" y="566"/>
                </a:lnTo>
                <a:lnTo>
                  <a:pt x="2168" y="606"/>
                </a:lnTo>
                <a:lnTo>
                  <a:pt x="2200" y="648"/>
                </a:lnTo>
                <a:lnTo>
                  <a:pt x="2232" y="692"/>
                </a:lnTo>
                <a:lnTo>
                  <a:pt x="2260" y="736"/>
                </a:lnTo>
                <a:lnTo>
                  <a:pt x="2288" y="782"/>
                </a:lnTo>
                <a:lnTo>
                  <a:pt x="2312" y="830"/>
                </a:lnTo>
                <a:lnTo>
                  <a:pt x="2334" y="880"/>
                </a:lnTo>
                <a:lnTo>
                  <a:pt x="2354" y="930"/>
                </a:lnTo>
                <a:lnTo>
                  <a:pt x="2372" y="982"/>
                </a:lnTo>
                <a:lnTo>
                  <a:pt x="2386" y="1034"/>
                </a:lnTo>
                <a:lnTo>
                  <a:pt x="2398" y="1088"/>
                </a:lnTo>
                <a:lnTo>
                  <a:pt x="2408" y="1142"/>
                </a:lnTo>
                <a:lnTo>
                  <a:pt x="2416" y="1198"/>
                </a:lnTo>
                <a:lnTo>
                  <a:pt x="2420" y="1254"/>
                </a:lnTo>
                <a:lnTo>
                  <a:pt x="2422" y="1312"/>
                </a:lnTo>
                <a:lnTo>
                  <a:pt x="2420" y="1368"/>
                </a:lnTo>
                <a:lnTo>
                  <a:pt x="2416" y="1424"/>
                </a:lnTo>
                <a:lnTo>
                  <a:pt x="2408" y="1480"/>
                </a:lnTo>
                <a:lnTo>
                  <a:pt x="2398" y="1534"/>
                </a:lnTo>
                <a:lnTo>
                  <a:pt x="2386" y="1588"/>
                </a:lnTo>
                <a:lnTo>
                  <a:pt x="2372" y="1642"/>
                </a:lnTo>
                <a:lnTo>
                  <a:pt x="2354" y="1692"/>
                </a:lnTo>
                <a:lnTo>
                  <a:pt x="2334" y="1744"/>
                </a:lnTo>
                <a:lnTo>
                  <a:pt x="2312" y="1792"/>
                </a:lnTo>
                <a:lnTo>
                  <a:pt x="2288" y="1840"/>
                </a:lnTo>
                <a:lnTo>
                  <a:pt x="2260" y="1886"/>
                </a:lnTo>
                <a:lnTo>
                  <a:pt x="2232" y="1932"/>
                </a:lnTo>
                <a:lnTo>
                  <a:pt x="2200" y="1976"/>
                </a:lnTo>
                <a:lnTo>
                  <a:pt x="2168" y="2018"/>
                </a:lnTo>
                <a:lnTo>
                  <a:pt x="2132" y="2058"/>
                </a:lnTo>
                <a:lnTo>
                  <a:pt x="2096" y="2096"/>
                </a:lnTo>
                <a:lnTo>
                  <a:pt x="2058" y="2132"/>
                </a:lnTo>
                <a:lnTo>
                  <a:pt x="2018" y="2168"/>
                </a:lnTo>
                <a:lnTo>
                  <a:pt x="1976" y="2200"/>
                </a:lnTo>
                <a:lnTo>
                  <a:pt x="1932" y="2232"/>
                </a:lnTo>
                <a:lnTo>
                  <a:pt x="1886" y="2260"/>
                </a:lnTo>
                <a:lnTo>
                  <a:pt x="1840" y="2286"/>
                </a:lnTo>
                <a:lnTo>
                  <a:pt x="1792" y="2312"/>
                </a:lnTo>
                <a:lnTo>
                  <a:pt x="1744" y="2334"/>
                </a:lnTo>
                <a:lnTo>
                  <a:pt x="1694" y="2354"/>
                </a:lnTo>
                <a:lnTo>
                  <a:pt x="1642" y="2370"/>
                </a:lnTo>
                <a:lnTo>
                  <a:pt x="1588" y="2386"/>
                </a:lnTo>
                <a:lnTo>
                  <a:pt x="1536" y="2398"/>
                </a:lnTo>
                <a:lnTo>
                  <a:pt x="1480" y="2408"/>
                </a:lnTo>
                <a:lnTo>
                  <a:pt x="1426" y="2416"/>
                </a:lnTo>
                <a:lnTo>
                  <a:pt x="1368" y="2420"/>
                </a:lnTo>
                <a:lnTo>
                  <a:pt x="1312" y="2420"/>
                </a:lnTo>
                <a:close/>
              </a:path>
            </a:pathLst>
          </a:custGeom>
          <a:solidFill>
            <a:srgbClr val="808080">
              <a:alpha val="79999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195" name="Oval 676"/>
          <p:cNvSpPr>
            <a:spLocks noChangeArrowheads="1"/>
          </p:cNvSpPr>
          <p:nvPr/>
        </p:nvSpPr>
        <p:spPr bwMode="auto">
          <a:xfrm rot="-324743">
            <a:off x="1163638" y="1768475"/>
            <a:ext cx="2695575" cy="2693988"/>
          </a:xfrm>
          <a:prstGeom prst="ellipse">
            <a:avLst/>
          </a:prstGeom>
          <a:gradFill rotWithShape="1">
            <a:gsLst>
              <a:gs pos="0">
                <a:srgbClr val="FFE715"/>
              </a:gs>
              <a:gs pos="100000">
                <a:srgbClr val="D1BD11"/>
              </a:gs>
            </a:gsLst>
            <a:lin ang="5400000" scaled="1"/>
          </a:gradFill>
          <a:ln w="9525">
            <a:noFill/>
            <a:round/>
          </a:ln>
        </p:spPr>
        <p:txBody>
          <a:bodyPr wrap="none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Gulim" panose="020B0600000101010101" pitchFamily="34" charset="-127"/>
              </a:rPr>
              <a:t>回收</a:t>
            </a:r>
            <a:endParaRPr lang="zh-CN" alt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</a:endParaRP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  <a:cs typeface="Gulim" panose="020B0600000101010101" pitchFamily="34" charset="-127"/>
            </a:endParaRPr>
          </a:p>
        </p:txBody>
      </p:sp>
      <p:sp>
        <p:nvSpPr>
          <p:cNvPr id="8196" name="Oval 677"/>
          <p:cNvSpPr>
            <a:spLocks noChangeArrowheads="1"/>
          </p:cNvSpPr>
          <p:nvPr/>
        </p:nvSpPr>
        <p:spPr bwMode="auto">
          <a:xfrm rot="-324743">
            <a:off x="4473575" y="1746250"/>
            <a:ext cx="1801813" cy="1801813"/>
          </a:xfrm>
          <a:prstGeom prst="ellipse">
            <a:avLst/>
          </a:prstGeom>
          <a:gradFill rotWithShape="1">
            <a:gsLst>
              <a:gs pos="0">
                <a:srgbClr val="057F5C"/>
              </a:gs>
              <a:gs pos="100000">
                <a:srgbClr val="04684B"/>
              </a:gs>
            </a:gsLst>
            <a:lin ang="5400000" scaled="1"/>
          </a:gradFill>
          <a:ln w="9525">
            <a:noFill/>
            <a:round/>
          </a:ln>
        </p:spPr>
        <p:txBody>
          <a:bodyPr wrap="none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  <a:cs typeface="Gulim" panose="020B0600000101010101" pitchFamily="34" charset="-127"/>
              </a:rPr>
              <a:t>资源化</a:t>
            </a:r>
            <a:endParaRPr lang="zh-CN" alt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仿宋 Std R" panose="02020400000000000000" pitchFamily="18" charset="-122"/>
              <a:ea typeface="Adobe 仿宋 Std R" panose="02020400000000000000" pitchFamily="18" charset="-122"/>
              <a:cs typeface="Gulim" panose="020B0600000101010101" pitchFamily="34" charset="-127"/>
            </a:endParaRPr>
          </a:p>
        </p:txBody>
      </p:sp>
      <p:sp>
        <p:nvSpPr>
          <p:cNvPr id="33796" name="Freeform 679"/>
          <p:cNvSpPr>
            <a:spLocks noEditPoints="1"/>
          </p:cNvSpPr>
          <p:nvPr/>
        </p:nvSpPr>
        <p:spPr bwMode="auto">
          <a:xfrm rot="-324743">
            <a:off x="5549900" y="3429000"/>
            <a:ext cx="2303463" cy="2305050"/>
          </a:xfrm>
          <a:custGeom>
            <a:avLst/>
            <a:gdLst>
              <a:gd name="T0" fmla="*/ 2147483647 w 1816"/>
              <a:gd name="T1" fmla="*/ 2147483647 h 1816"/>
              <a:gd name="T2" fmla="*/ 2147483647 w 1816"/>
              <a:gd name="T3" fmla="*/ 2147483647 h 1816"/>
              <a:gd name="T4" fmla="*/ 2147483647 w 1816"/>
              <a:gd name="T5" fmla="*/ 2147483647 h 1816"/>
              <a:gd name="T6" fmla="*/ 2147483647 w 1816"/>
              <a:gd name="T7" fmla="*/ 2147483647 h 1816"/>
              <a:gd name="T8" fmla="*/ 2147483647 w 1816"/>
              <a:gd name="T9" fmla="*/ 2147483647 h 1816"/>
              <a:gd name="T10" fmla="*/ 2147483647 w 1816"/>
              <a:gd name="T11" fmla="*/ 2147483647 h 1816"/>
              <a:gd name="T12" fmla="*/ 2147483647 w 1816"/>
              <a:gd name="T13" fmla="*/ 2147483647 h 1816"/>
              <a:gd name="T14" fmla="*/ 2147483647 w 1816"/>
              <a:gd name="T15" fmla="*/ 2147483647 h 1816"/>
              <a:gd name="T16" fmla="*/ 2147483647 w 1816"/>
              <a:gd name="T17" fmla="*/ 2147483647 h 1816"/>
              <a:gd name="T18" fmla="*/ 2147483647 w 1816"/>
              <a:gd name="T19" fmla="*/ 2147483647 h 1816"/>
              <a:gd name="T20" fmla="*/ 2147483647 w 1816"/>
              <a:gd name="T21" fmla="*/ 2147483647 h 1816"/>
              <a:gd name="T22" fmla="*/ 2147483647 w 1816"/>
              <a:gd name="T23" fmla="*/ 2147483647 h 1816"/>
              <a:gd name="T24" fmla="*/ 0 w 1816"/>
              <a:gd name="T25" fmla="*/ 2147483647 h 1816"/>
              <a:gd name="T26" fmla="*/ 2147483647 w 1816"/>
              <a:gd name="T27" fmla="*/ 2147483647 h 1816"/>
              <a:gd name="T28" fmla="*/ 2147483647 w 1816"/>
              <a:gd name="T29" fmla="*/ 2147483647 h 1816"/>
              <a:gd name="T30" fmla="*/ 2147483647 w 1816"/>
              <a:gd name="T31" fmla="*/ 2147483647 h 1816"/>
              <a:gd name="T32" fmla="*/ 2147483647 w 1816"/>
              <a:gd name="T33" fmla="*/ 2147483647 h 1816"/>
              <a:gd name="T34" fmla="*/ 2147483647 w 1816"/>
              <a:gd name="T35" fmla="*/ 2147483647 h 1816"/>
              <a:gd name="T36" fmla="*/ 2147483647 w 1816"/>
              <a:gd name="T37" fmla="*/ 2147483647 h 1816"/>
              <a:gd name="T38" fmla="*/ 2147483647 w 1816"/>
              <a:gd name="T39" fmla="*/ 2147483647 h 1816"/>
              <a:gd name="T40" fmla="*/ 2147483647 w 1816"/>
              <a:gd name="T41" fmla="*/ 2147483647 h 1816"/>
              <a:gd name="T42" fmla="*/ 2147483647 w 1816"/>
              <a:gd name="T43" fmla="*/ 2147483647 h 1816"/>
              <a:gd name="T44" fmla="*/ 2147483647 w 1816"/>
              <a:gd name="T45" fmla="*/ 2147483647 h 1816"/>
              <a:gd name="T46" fmla="*/ 2147483647 w 1816"/>
              <a:gd name="T47" fmla="*/ 2147483647 h 1816"/>
              <a:gd name="T48" fmla="*/ 2147483647 w 1816"/>
              <a:gd name="T49" fmla="*/ 2147483647 h 1816"/>
              <a:gd name="T50" fmla="*/ 2147483647 w 1816"/>
              <a:gd name="T51" fmla="*/ 2147483647 h 1816"/>
              <a:gd name="T52" fmla="*/ 2147483647 w 1816"/>
              <a:gd name="T53" fmla="*/ 2147483647 h 1816"/>
              <a:gd name="T54" fmla="*/ 2147483647 w 1816"/>
              <a:gd name="T55" fmla="*/ 2147483647 h 1816"/>
              <a:gd name="T56" fmla="*/ 2147483647 w 1816"/>
              <a:gd name="T57" fmla="*/ 2147483647 h 1816"/>
              <a:gd name="T58" fmla="*/ 2147483647 w 1816"/>
              <a:gd name="T59" fmla="*/ 2147483647 h 1816"/>
              <a:gd name="T60" fmla="*/ 2147483647 w 1816"/>
              <a:gd name="T61" fmla="*/ 2147483647 h 1816"/>
              <a:gd name="T62" fmla="*/ 2147483647 w 1816"/>
              <a:gd name="T63" fmla="*/ 2147483647 h 1816"/>
              <a:gd name="T64" fmla="*/ 2147483647 w 1816"/>
              <a:gd name="T65" fmla="*/ 2147483647 h 1816"/>
              <a:gd name="T66" fmla="*/ 2147483647 w 1816"/>
              <a:gd name="T67" fmla="*/ 2147483647 h 1816"/>
              <a:gd name="T68" fmla="*/ 2147483647 w 1816"/>
              <a:gd name="T69" fmla="*/ 2147483647 h 1816"/>
              <a:gd name="T70" fmla="*/ 2147483647 w 1816"/>
              <a:gd name="T71" fmla="*/ 2147483647 h 1816"/>
              <a:gd name="T72" fmla="*/ 2147483647 w 1816"/>
              <a:gd name="T73" fmla="*/ 2147483647 h 1816"/>
              <a:gd name="T74" fmla="*/ 2147483647 w 1816"/>
              <a:gd name="T75" fmla="*/ 2147483647 h 1816"/>
              <a:gd name="T76" fmla="*/ 2147483647 w 1816"/>
              <a:gd name="T77" fmla="*/ 2147483647 h 1816"/>
              <a:gd name="T78" fmla="*/ 2147483647 w 1816"/>
              <a:gd name="T79" fmla="*/ 2147483647 h 1816"/>
              <a:gd name="T80" fmla="*/ 2147483647 w 1816"/>
              <a:gd name="T81" fmla="*/ 2147483647 h 1816"/>
              <a:gd name="T82" fmla="*/ 2147483647 w 1816"/>
              <a:gd name="T83" fmla="*/ 2147483647 h 1816"/>
              <a:gd name="T84" fmla="*/ 2147483647 w 1816"/>
              <a:gd name="T85" fmla="*/ 2147483647 h 1816"/>
              <a:gd name="T86" fmla="*/ 2147483647 w 1816"/>
              <a:gd name="T87" fmla="*/ 2147483647 h 1816"/>
              <a:gd name="T88" fmla="*/ 2147483647 w 1816"/>
              <a:gd name="T89" fmla="*/ 2147483647 h 1816"/>
              <a:gd name="T90" fmla="*/ 2147483647 w 1816"/>
              <a:gd name="T91" fmla="*/ 2147483647 h 1816"/>
              <a:gd name="T92" fmla="*/ 2147483647 w 1816"/>
              <a:gd name="T93" fmla="*/ 2147483647 h 1816"/>
              <a:gd name="T94" fmla="*/ 2147483647 w 1816"/>
              <a:gd name="T95" fmla="*/ 2147483647 h 1816"/>
              <a:gd name="T96" fmla="*/ 2147483647 w 1816"/>
              <a:gd name="T97" fmla="*/ 2147483647 h 1816"/>
              <a:gd name="T98" fmla="*/ 2147483647 w 1816"/>
              <a:gd name="T99" fmla="*/ 2147483647 h 1816"/>
              <a:gd name="T100" fmla="*/ 2147483647 w 1816"/>
              <a:gd name="T101" fmla="*/ 2147483647 h 1816"/>
              <a:gd name="T102" fmla="*/ 2147483647 w 1816"/>
              <a:gd name="T103" fmla="*/ 2147483647 h 18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816"/>
              <a:gd name="T157" fmla="*/ 0 h 1816"/>
              <a:gd name="T158" fmla="*/ 1816 w 1816"/>
              <a:gd name="T159" fmla="*/ 1816 h 18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816" h="1816">
                <a:moveTo>
                  <a:pt x="1816" y="978"/>
                </a:moveTo>
                <a:lnTo>
                  <a:pt x="1816" y="836"/>
                </a:lnTo>
                <a:lnTo>
                  <a:pt x="1710" y="836"/>
                </a:lnTo>
                <a:lnTo>
                  <a:pt x="1706" y="792"/>
                </a:lnTo>
                <a:lnTo>
                  <a:pt x="1698" y="750"/>
                </a:lnTo>
                <a:lnTo>
                  <a:pt x="1688" y="708"/>
                </a:lnTo>
                <a:lnTo>
                  <a:pt x="1678" y="666"/>
                </a:lnTo>
                <a:lnTo>
                  <a:pt x="1774" y="626"/>
                </a:lnTo>
                <a:lnTo>
                  <a:pt x="1718" y="494"/>
                </a:lnTo>
                <a:lnTo>
                  <a:pt x="1622" y="534"/>
                </a:lnTo>
                <a:lnTo>
                  <a:pt x="1602" y="496"/>
                </a:lnTo>
                <a:lnTo>
                  <a:pt x="1578" y="460"/>
                </a:lnTo>
                <a:lnTo>
                  <a:pt x="1552" y="424"/>
                </a:lnTo>
                <a:lnTo>
                  <a:pt x="1526" y="390"/>
                </a:lnTo>
                <a:lnTo>
                  <a:pt x="1600" y="316"/>
                </a:lnTo>
                <a:lnTo>
                  <a:pt x="1498" y="216"/>
                </a:lnTo>
                <a:lnTo>
                  <a:pt x="1426" y="290"/>
                </a:lnTo>
                <a:lnTo>
                  <a:pt x="1392" y="262"/>
                </a:lnTo>
                <a:lnTo>
                  <a:pt x="1356" y="236"/>
                </a:lnTo>
                <a:lnTo>
                  <a:pt x="1318" y="214"/>
                </a:lnTo>
                <a:lnTo>
                  <a:pt x="1280" y="192"/>
                </a:lnTo>
                <a:lnTo>
                  <a:pt x="1320" y="96"/>
                </a:lnTo>
                <a:lnTo>
                  <a:pt x="1188" y="42"/>
                </a:lnTo>
                <a:lnTo>
                  <a:pt x="1150" y="138"/>
                </a:lnTo>
                <a:lnTo>
                  <a:pt x="1108" y="126"/>
                </a:lnTo>
                <a:lnTo>
                  <a:pt x="1066" y="116"/>
                </a:lnTo>
                <a:lnTo>
                  <a:pt x="1022" y="110"/>
                </a:lnTo>
                <a:lnTo>
                  <a:pt x="978" y="104"/>
                </a:lnTo>
                <a:lnTo>
                  <a:pt x="978" y="0"/>
                </a:lnTo>
                <a:lnTo>
                  <a:pt x="836" y="0"/>
                </a:lnTo>
                <a:lnTo>
                  <a:pt x="836" y="104"/>
                </a:lnTo>
                <a:lnTo>
                  <a:pt x="792" y="110"/>
                </a:lnTo>
                <a:lnTo>
                  <a:pt x="750" y="116"/>
                </a:lnTo>
                <a:lnTo>
                  <a:pt x="706" y="126"/>
                </a:lnTo>
                <a:lnTo>
                  <a:pt x="666" y="138"/>
                </a:lnTo>
                <a:lnTo>
                  <a:pt x="626" y="42"/>
                </a:lnTo>
                <a:lnTo>
                  <a:pt x="494" y="96"/>
                </a:lnTo>
                <a:lnTo>
                  <a:pt x="534" y="192"/>
                </a:lnTo>
                <a:lnTo>
                  <a:pt x="496" y="214"/>
                </a:lnTo>
                <a:lnTo>
                  <a:pt x="460" y="236"/>
                </a:lnTo>
                <a:lnTo>
                  <a:pt x="424" y="262"/>
                </a:lnTo>
                <a:lnTo>
                  <a:pt x="390" y="290"/>
                </a:lnTo>
                <a:lnTo>
                  <a:pt x="316" y="216"/>
                </a:lnTo>
                <a:lnTo>
                  <a:pt x="216" y="316"/>
                </a:lnTo>
                <a:lnTo>
                  <a:pt x="288" y="390"/>
                </a:lnTo>
                <a:lnTo>
                  <a:pt x="262" y="424"/>
                </a:lnTo>
                <a:lnTo>
                  <a:pt x="236" y="460"/>
                </a:lnTo>
                <a:lnTo>
                  <a:pt x="214" y="496"/>
                </a:lnTo>
                <a:lnTo>
                  <a:pt x="192" y="534"/>
                </a:lnTo>
                <a:lnTo>
                  <a:pt x="96" y="494"/>
                </a:lnTo>
                <a:lnTo>
                  <a:pt x="42" y="626"/>
                </a:lnTo>
                <a:lnTo>
                  <a:pt x="138" y="666"/>
                </a:lnTo>
                <a:lnTo>
                  <a:pt x="126" y="708"/>
                </a:lnTo>
                <a:lnTo>
                  <a:pt x="116" y="750"/>
                </a:lnTo>
                <a:lnTo>
                  <a:pt x="108" y="792"/>
                </a:lnTo>
                <a:lnTo>
                  <a:pt x="104" y="836"/>
                </a:lnTo>
                <a:lnTo>
                  <a:pt x="0" y="836"/>
                </a:lnTo>
                <a:lnTo>
                  <a:pt x="0" y="978"/>
                </a:lnTo>
                <a:lnTo>
                  <a:pt x="104" y="978"/>
                </a:lnTo>
                <a:lnTo>
                  <a:pt x="108" y="1022"/>
                </a:lnTo>
                <a:lnTo>
                  <a:pt x="116" y="1066"/>
                </a:lnTo>
                <a:lnTo>
                  <a:pt x="126" y="1108"/>
                </a:lnTo>
                <a:lnTo>
                  <a:pt x="138" y="1150"/>
                </a:lnTo>
                <a:lnTo>
                  <a:pt x="42" y="1190"/>
                </a:lnTo>
                <a:lnTo>
                  <a:pt x="96" y="1320"/>
                </a:lnTo>
                <a:lnTo>
                  <a:pt x="192" y="1280"/>
                </a:lnTo>
                <a:lnTo>
                  <a:pt x="214" y="1320"/>
                </a:lnTo>
                <a:lnTo>
                  <a:pt x="236" y="1356"/>
                </a:lnTo>
                <a:lnTo>
                  <a:pt x="262" y="1392"/>
                </a:lnTo>
                <a:lnTo>
                  <a:pt x="288" y="1426"/>
                </a:lnTo>
                <a:lnTo>
                  <a:pt x="216" y="1500"/>
                </a:lnTo>
                <a:lnTo>
                  <a:pt x="316" y="1600"/>
                </a:lnTo>
                <a:lnTo>
                  <a:pt x="390" y="1526"/>
                </a:lnTo>
                <a:lnTo>
                  <a:pt x="424" y="1554"/>
                </a:lnTo>
                <a:lnTo>
                  <a:pt x="460" y="1578"/>
                </a:lnTo>
                <a:lnTo>
                  <a:pt x="496" y="1602"/>
                </a:lnTo>
                <a:lnTo>
                  <a:pt x="534" y="1622"/>
                </a:lnTo>
                <a:lnTo>
                  <a:pt x="494" y="1718"/>
                </a:lnTo>
                <a:lnTo>
                  <a:pt x="626" y="1774"/>
                </a:lnTo>
                <a:lnTo>
                  <a:pt x="666" y="1678"/>
                </a:lnTo>
                <a:lnTo>
                  <a:pt x="706" y="1690"/>
                </a:lnTo>
                <a:lnTo>
                  <a:pt x="750" y="1698"/>
                </a:lnTo>
                <a:lnTo>
                  <a:pt x="792" y="1706"/>
                </a:lnTo>
                <a:lnTo>
                  <a:pt x="836" y="1712"/>
                </a:lnTo>
                <a:lnTo>
                  <a:pt x="836" y="1816"/>
                </a:lnTo>
                <a:lnTo>
                  <a:pt x="978" y="1816"/>
                </a:lnTo>
                <a:lnTo>
                  <a:pt x="978" y="1712"/>
                </a:lnTo>
                <a:lnTo>
                  <a:pt x="1022" y="1706"/>
                </a:lnTo>
                <a:lnTo>
                  <a:pt x="1066" y="1698"/>
                </a:lnTo>
                <a:lnTo>
                  <a:pt x="1108" y="1690"/>
                </a:lnTo>
                <a:lnTo>
                  <a:pt x="1150" y="1678"/>
                </a:lnTo>
                <a:lnTo>
                  <a:pt x="1188" y="1774"/>
                </a:lnTo>
                <a:lnTo>
                  <a:pt x="1320" y="1718"/>
                </a:lnTo>
                <a:lnTo>
                  <a:pt x="1280" y="1622"/>
                </a:lnTo>
                <a:lnTo>
                  <a:pt x="1318" y="1602"/>
                </a:lnTo>
                <a:lnTo>
                  <a:pt x="1356" y="1578"/>
                </a:lnTo>
                <a:lnTo>
                  <a:pt x="1392" y="1554"/>
                </a:lnTo>
                <a:lnTo>
                  <a:pt x="1426" y="1526"/>
                </a:lnTo>
                <a:lnTo>
                  <a:pt x="1498" y="1600"/>
                </a:lnTo>
                <a:lnTo>
                  <a:pt x="1600" y="1500"/>
                </a:lnTo>
                <a:lnTo>
                  <a:pt x="1526" y="1426"/>
                </a:lnTo>
                <a:lnTo>
                  <a:pt x="1552" y="1392"/>
                </a:lnTo>
                <a:lnTo>
                  <a:pt x="1578" y="1356"/>
                </a:lnTo>
                <a:lnTo>
                  <a:pt x="1602" y="1320"/>
                </a:lnTo>
                <a:lnTo>
                  <a:pt x="1622" y="1280"/>
                </a:lnTo>
                <a:lnTo>
                  <a:pt x="1718" y="1320"/>
                </a:lnTo>
                <a:lnTo>
                  <a:pt x="1774" y="1190"/>
                </a:lnTo>
                <a:lnTo>
                  <a:pt x="1678" y="1150"/>
                </a:lnTo>
                <a:lnTo>
                  <a:pt x="1688" y="1108"/>
                </a:lnTo>
                <a:lnTo>
                  <a:pt x="1698" y="1066"/>
                </a:lnTo>
                <a:lnTo>
                  <a:pt x="1706" y="1022"/>
                </a:lnTo>
                <a:lnTo>
                  <a:pt x="1710" y="978"/>
                </a:lnTo>
                <a:lnTo>
                  <a:pt x="1816" y="978"/>
                </a:lnTo>
                <a:close/>
                <a:moveTo>
                  <a:pt x="908" y="1614"/>
                </a:moveTo>
                <a:lnTo>
                  <a:pt x="908" y="1614"/>
                </a:lnTo>
                <a:lnTo>
                  <a:pt x="872" y="1612"/>
                </a:lnTo>
                <a:lnTo>
                  <a:pt x="836" y="1610"/>
                </a:lnTo>
                <a:lnTo>
                  <a:pt x="800" y="1606"/>
                </a:lnTo>
                <a:lnTo>
                  <a:pt x="766" y="1600"/>
                </a:lnTo>
                <a:lnTo>
                  <a:pt x="730" y="1592"/>
                </a:lnTo>
                <a:lnTo>
                  <a:pt x="698" y="1582"/>
                </a:lnTo>
                <a:lnTo>
                  <a:pt x="664" y="1570"/>
                </a:lnTo>
                <a:lnTo>
                  <a:pt x="632" y="1558"/>
                </a:lnTo>
                <a:lnTo>
                  <a:pt x="602" y="1544"/>
                </a:lnTo>
                <a:lnTo>
                  <a:pt x="570" y="1528"/>
                </a:lnTo>
                <a:lnTo>
                  <a:pt x="542" y="1512"/>
                </a:lnTo>
                <a:lnTo>
                  <a:pt x="512" y="1492"/>
                </a:lnTo>
                <a:lnTo>
                  <a:pt x="484" y="1474"/>
                </a:lnTo>
                <a:lnTo>
                  <a:pt x="458" y="1452"/>
                </a:lnTo>
                <a:lnTo>
                  <a:pt x="432" y="1430"/>
                </a:lnTo>
                <a:lnTo>
                  <a:pt x="408" y="1406"/>
                </a:lnTo>
                <a:lnTo>
                  <a:pt x="384" y="1382"/>
                </a:lnTo>
                <a:lnTo>
                  <a:pt x="362" y="1356"/>
                </a:lnTo>
                <a:lnTo>
                  <a:pt x="342" y="1330"/>
                </a:lnTo>
                <a:lnTo>
                  <a:pt x="322" y="1302"/>
                </a:lnTo>
                <a:lnTo>
                  <a:pt x="304" y="1274"/>
                </a:lnTo>
                <a:lnTo>
                  <a:pt x="286" y="1244"/>
                </a:lnTo>
                <a:lnTo>
                  <a:pt x="272" y="1214"/>
                </a:lnTo>
                <a:lnTo>
                  <a:pt x="256" y="1182"/>
                </a:lnTo>
                <a:lnTo>
                  <a:pt x="244" y="1150"/>
                </a:lnTo>
                <a:lnTo>
                  <a:pt x="234" y="1118"/>
                </a:lnTo>
                <a:lnTo>
                  <a:pt x="224" y="1084"/>
                </a:lnTo>
                <a:lnTo>
                  <a:pt x="216" y="1050"/>
                </a:lnTo>
                <a:lnTo>
                  <a:pt x="210" y="1016"/>
                </a:lnTo>
                <a:lnTo>
                  <a:pt x="206" y="980"/>
                </a:lnTo>
                <a:lnTo>
                  <a:pt x="202" y="944"/>
                </a:lnTo>
                <a:lnTo>
                  <a:pt x="202" y="908"/>
                </a:lnTo>
                <a:lnTo>
                  <a:pt x="202" y="872"/>
                </a:lnTo>
                <a:lnTo>
                  <a:pt x="206" y="836"/>
                </a:lnTo>
                <a:lnTo>
                  <a:pt x="210" y="800"/>
                </a:lnTo>
                <a:lnTo>
                  <a:pt x="216" y="766"/>
                </a:lnTo>
                <a:lnTo>
                  <a:pt x="224" y="732"/>
                </a:lnTo>
                <a:lnTo>
                  <a:pt x="234" y="698"/>
                </a:lnTo>
                <a:lnTo>
                  <a:pt x="244" y="664"/>
                </a:lnTo>
                <a:lnTo>
                  <a:pt x="256" y="632"/>
                </a:lnTo>
                <a:lnTo>
                  <a:pt x="272" y="602"/>
                </a:lnTo>
                <a:lnTo>
                  <a:pt x="286" y="572"/>
                </a:lnTo>
                <a:lnTo>
                  <a:pt x="304" y="542"/>
                </a:lnTo>
                <a:lnTo>
                  <a:pt x="322" y="512"/>
                </a:lnTo>
                <a:lnTo>
                  <a:pt x="342" y="486"/>
                </a:lnTo>
                <a:lnTo>
                  <a:pt x="362" y="458"/>
                </a:lnTo>
                <a:lnTo>
                  <a:pt x="384" y="432"/>
                </a:lnTo>
                <a:lnTo>
                  <a:pt x="408" y="408"/>
                </a:lnTo>
                <a:lnTo>
                  <a:pt x="432" y="386"/>
                </a:lnTo>
                <a:lnTo>
                  <a:pt x="458" y="362"/>
                </a:lnTo>
                <a:lnTo>
                  <a:pt x="484" y="342"/>
                </a:lnTo>
                <a:lnTo>
                  <a:pt x="512" y="322"/>
                </a:lnTo>
                <a:lnTo>
                  <a:pt x="542" y="304"/>
                </a:lnTo>
                <a:lnTo>
                  <a:pt x="570" y="286"/>
                </a:lnTo>
                <a:lnTo>
                  <a:pt x="602" y="272"/>
                </a:lnTo>
                <a:lnTo>
                  <a:pt x="632" y="258"/>
                </a:lnTo>
                <a:lnTo>
                  <a:pt x="664" y="244"/>
                </a:lnTo>
                <a:lnTo>
                  <a:pt x="698" y="234"/>
                </a:lnTo>
                <a:lnTo>
                  <a:pt x="730" y="224"/>
                </a:lnTo>
                <a:lnTo>
                  <a:pt x="766" y="216"/>
                </a:lnTo>
                <a:lnTo>
                  <a:pt x="800" y="210"/>
                </a:lnTo>
                <a:lnTo>
                  <a:pt x="836" y="206"/>
                </a:lnTo>
                <a:lnTo>
                  <a:pt x="872" y="202"/>
                </a:lnTo>
                <a:lnTo>
                  <a:pt x="908" y="202"/>
                </a:lnTo>
                <a:lnTo>
                  <a:pt x="944" y="202"/>
                </a:lnTo>
                <a:lnTo>
                  <a:pt x="980" y="206"/>
                </a:lnTo>
                <a:lnTo>
                  <a:pt x="1014" y="210"/>
                </a:lnTo>
                <a:lnTo>
                  <a:pt x="1050" y="216"/>
                </a:lnTo>
                <a:lnTo>
                  <a:pt x="1084" y="224"/>
                </a:lnTo>
                <a:lnTo>
                  <a:pt x="1118" y="234"/>
                </a:lnTo>
                <a:lnTo>
                  <a:pt x="1150" y="244"/>
                </a:lnTo>
                <a:lnTo>
                  <a:pt x="1182" y="258"/>
                </a:lnTo>
                <a:lnTo>
                  <a:pt x="1214" y="272"/>
                </a:lnTo>
                <a:lnTo>
                  <a:pt x="1244" y="286"/>
                </a:lnTo>
                <a:lnTo>
                  <a:pt x="1274" y="304"/>
                </a:lnTo>
                <a:lnTo>
                  <a:pt x="1302" y="322"/>
                </a:lnTo>
                <a:lnTo>
                  <a:pt x="1330" y="342"/>
                </a:lnTo>
                <a:lnTo>
                  <a:pt x="1356" y="362"/>
                </a:lnTo>
                <a:lnTo>
                  <a:pt x="1382" y="386"/>
                </a:lnTo>
                <a:lnTo>
                  <a:pt x="1406" y="408"/>
                </a:lnTo>
                <a:lnTo>
                  <a:pt x="1430" y="432"/>
                </a:lnTo>
                <a:lnTo>
                  <a:pt x="1452" y="458"/>
                </a:lnTo>
                <a:lnTo>
                  <a:pt x="1474" y="486"/>
                </a:lnTo>
                <a:lnTo>
                  <a:pt x="1492" y="512"/>
                </a:lnTo>
                <a:lnTo>
                  <a:pt x="1512" y="542"/>
                </a:lnTo>
                <a:lnTo>
                  <a:pt x="1528" y="572"/>
                </a:lnTo>
                <a:lnTo>
                  <a:pt x="1544" y="602"/>
                </a:lnTo>
                <a:lnTo>
                  <a:pt x="1558" y="632"/>
                </a:lnTo>
                <a:lnTo>
                  <a:pt x="1570" y="664"/>
                </a:lnTo>
                <a:lnTo>
                  <a:pt x="1582" y="698"/>
                </a:lnTo>
                <a:lnTo>
                  <a:pt x="1592" y="732"/>
                </a:lnTo>
                <a:lnTo>
                  <a:pt x="1598" y="766"/>
                </a:lnTo>
                <a:lnTo>
                  <a:pt x="1606" y="800"/>
                </a:lnTo>
                <a:lnTo>
                  <a:pt x="1610" y="836"/>
                </a:lnTo>
                <a:lnTo>
                  <a:pt x="1612" y="872"/>
                </a:lnTo>
                <a:lnTo>
                  <a:pt x="1614" y="908"/>
                </a:lnTo>
                <a:lnTo>
                  <a:pt x="1612" y="944"/>
                </a:lnTo>
                <a:lnTo>
                  <a:pt x="1610" y="980"/>
                </a:lnTo>
                <a:lnTo>
                  <a:pt x="1606" y="1016"/>
                </a:lnTo>
                <a:lnTo>
                  <a:pt x="1598" y="1050"/>
                </a:lnTo>
                <a:lnTo>
                  <a:pt x="1592" y="1084"/>
                </a:lnTo>
                <a:lnTo>
                  <a:pt x="1582" y="1118"/>
                </a:lnTo>
                <a:lnTo>
                  <a:pt x="1570" y="1150"/>
                </a:lnTo>
                <a:lnTo>
                  <a:pt x="1558" y="1182"/>
                </a:lnTo>
                <a:lnTo>
                  <a:pt x="1544" y="1214"/>
                </a:lnTo>
                <a:lnTo>
                  <a:pt x="1528" y="1244"/>
                </a:lnTo>
                <a:lnTo>
                  <a:pt x="1512" y="1274"/>
                </a:lnTo>
                <a:lnTo>
                  <a:pt x="1492" y="1302"/>
                </a:lnTo>
                <a:lnTo>
                  <a:pt x="1474" y="1330"/>
                </a:lnTo>
                <a:lnTo>
                  <a:pt x="1452" y="1356"/>
                </a:lnTo>
                <a:lnTo>
                  <a:pt x="1430" y="1382"/>
                </a:lnTo>
                <a:lnTo>
                  <a:pt x="1406" y="1406"/>
                </a:lnTo>
                <a:lnTo>
                  <a:pt x="1382" y="1430"/>
                </a:lnTo>
                <a:lnTo>
                  <a:pt x="1356" y="1452"/>
                </a:lnTo>
                <a:lnTo>
                  <a:pt x="1330" y="1474"/>
                </a:lnTo>
                <a:lnTo>
                  <a:pt x="1302" y="1492"/>
                </a:lnTo>
                <a:lnTo>
                  <a:pt x="1274" y="1512"/>
                </a:lnTo>
                <a:lnTo>
                  <a:pt x="1244" y="1528"/>
                </a:lnTo>
                <a:lnTo>
                  <a:pt x="1214" y="1544"/>
                </a:lnTo>
                <a:lnTo>
                  <a:pt x="1182" y="1558"/>
                </a:lnTo>
                <a:lnTo>
                  <a:pt x="1150" y="1570"/>
                </a:lnTo>
                <a:lnTo>
                  <a:pt x="1118" y="1582"/>
                </a:lnTo>
                <a:lnTo>
                  <a:pt x="1084" y="1592"/>
                </a:lnTo>
                <a:lnTo>
                  <a:pt x="1050" y="1600"/>
                </a:lnTo>
                <a:lnTo>
                  <a:pt x="1014" y="1606"/>
                </a:lnTo>
                <a:lnTo>
                  <a:pt x="980" y="1610"/>
                </a:lnTo>
                <a:lnTo>
                  <a:pt x="944" y="1612"/>
                </a:lnTo>
                <a:lnTo>
                  <a:pt x="908" y="1614"/>
                </a:lnTo>
                <a:close/>
              </a:path>
            </a:pathLst>
          </a:custGeom>
          <a:solidFill>
            <a:srgbClr val="808080">
              <a:alpha val="79999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797" name="Oval 680"/>
          <p:cNvSpPr>
            <a:spLocks noChangeArrowheads="1"/>
          </p:cNvSpPr>
          <p:nvPr/>
        </p:nvSpPr>
        <p:spPr bwMode="auto">
          <a:xfrm rot="-324743">
            <a:off x="5911850" y="3792538"/>
            <a:ext cx="1577975" cy="1577975"/>
          </a:xfrm>
          <a:prstGeom prst="ellipse">
            <a:avLst/>
          </a:prstGeom>
          <a:gradFill rotWithShape="1">
            <a:gsLst>
              <a:gs pos="0">
                <a:srgbClr val="B5D711"/>
              </a:gs>
              <a:gs pos="100000">
                <a:srgbClr val="94B00E"/>
              </a:gs>
            </a:gsLst>
            <a:lin ang="5400000" scaled="1"/>
          </a:gradFill>
          <a:ln w="9525">
            <a:noFill/>
            <a:round/>
          </a:ln>
        </p:spPr>
        <p:txBody>
          <a:bodyPr wrap="none" anchor="ctr"/>
          <a:lstStyle/>
          <a:p>
            <a:pPr latinLnBrk="1"/>
            <a:r>
              <a:rPr lang="zh-CN" altLang="en-US" b="1" dirty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再利用</a:t>
            </a:r>
            <a:endParaRPr lang="zh-CN" altLang="en-US" b="1" dirty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8" name="Arc 681"/>
          <p:cNvSpPr/>
          <p:nvPr/>
        </p:nvSpPr>
        <p:spPr bwMode="auto">
          <a:xfrm rot="7501686">
            <a:off x="3998119" y="3361532"/>
            <a:ext cx="1906587" cy="1549400"/>
          </a:xfrm>
          <a:custGeom>
            <a:avLst/>
            <a:gdLst>
              <a:gd name="T0" fmla="*/ 1309896 w 21600"/>
              <a:gd name="T1" fmla="*/ -99 h 15695"/>
              <a:gd name="T2" fmla="*/ 1906587 w 21600"/>
              <a:gd name="T3" fmla="*/ 1549400 h 15695"/>
              <a:gd name="T4" fmla="*/ 1309896 w 21600"/>
              <a:gd name="T5" fmla="*/ -99 h 15695"/>
              <a:gd name="T6" fmla="*/ 1906587 w 21600"/>
              <a:gd name="T7" fmla="*/ 1549400 h 15695"/>
              <a:gd name="T8" fmla="*/ 0 w 21600"/>
              <a:gd name="T9" fmla="*/ 1549400 h 15695"/>
              <a:gd name="T10" fmla="*/ 1309896 w 21600"/>
              <a:gd name="T11" fmla="*/ -99 h 156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15695" fill="none" extrusionOk="0">
                <a:moveTo>
                  <a:pt x="14840" y="-1"/>
                </a:moveTo>
                <a:cubicBezTo>
                  <a:pt x="19155" y="4079"/>
                  <a:pt x="21600" y="9756"/>
                  <a:pt x="21600" y="15695"/>
                </a:cubicBezTo>
              </a:path>
              <a:path w="21600" h="15695" stroke="0" extrusionOk="0">
                <a:moveTo>
                  <a:pt x="14840" y="-1"/>
                </a:moveTo>
                <a:cubicBezTo>
                  <a:pt x="19155" y="4079"/>
                  <a:pt x="21600" y="9756"/>
                  <a:pt x="21600" y="15695"/>
                </a:cubicBezTo>
                <a:lnTo>
                  <a:pt x="0" y="15695"/>
                </a:lnTo>
                <a:lnTo>
                  <a:pt x="14840" y="-1"/>
                </a:lnTo>
                <a:close/>
              </a:path>
            </a:pathLst>
          </a:custGeom>
          <a:noFill/>
          <a:ln w="38100" cmpd="sng">
            <a:solidFill>
              <a:srgbClr val="000000"/>
            </a:solidFill>
            <a:prstDash val="sysDot"/>
            <a:round/>
            <a:tailEnd type="triangle" w="med" len="med"/>
          </a:ln>
          <a:effectLst/>
        </p:spPr>
        <p:txBody>
          <a:bodyPr wrap="none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ker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9" name="Arc 683"/>
          <p:cNvSpPr/>
          <p:nvPr/>
        </p:nvSpPr>
        <p:spPr bwMode="auto">
          <a:xfrm rot="256945">
            <a:off x="6875463" y="2497138"/>
            <a:ext cx="620712" cy="898525"/>
          </a:xfrm>
          <a:custGeom>
            <a:avLst/>
            <a:gdLst>
              <a:gd name="T0" fmla="*/ 93021 w 21600"/>
              <a:gd name="T1" fmla="*/ -29 h 31203"/>
              <a:gd name="T2" fmla="*/ 620712 w 21600"/>
              <a:gd name="T3" fmla="*/ 614970 h 31203"/>
              <a:gd name="T4" fmla="*/ 552434 w 21600"/>
              <a:gd name="T5" fmla="*/ 898496 h 31203"/>
              <a:gd name="T6" fmla="*/ 93021 w 21600"/>
              <a:gd name="T7" fmla="*/ -29 h 31203"/>
              <a:gd name="T8" fmla="*/ 620712 w 21600"/>
              <a:gd name="T9" fmla="*/ 614970 h 31203"/>
              <a:gd name="T10" fmla="*/ 552434 w 21600"/>
              <a:gd name="T11" fmla="*/ 898496 h 31203"/>
              <a:gd name="T12" fmla="*/ 0 w 21600"/>
              <a:gd name="T13" fmla="*/ 614970 h 31203"/>
              <a:gd name="T14" fmla="*/ 93021 w 21600"/>
              <a:gd name="T15" fmla="*/ -29 h 312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31203" fill="none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  <a:cubicBezTo>
                  <a:pt x="21600" y="24780"/>
                  <a:pt x="20785" y="28155"/>
                  <a:pt x="19224" y="31202"/>
                </a:cubicBezTo>
              </a:path>
              <a:path w="21600" h="31203" stroke="0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  <a:cubicBezTo>
                  <a:pt x="21600" y="24780"/>
                  <a:pt x="20785" y="28155"/>
                  <a:pt x="19224" y="31202"/>
                </a:cubicBezTo>
                <a:lnTo>
                  <a:pt x="0" y="21356"/>
                </a:lnTo>
                <a:lnTo>
                  <a:pt x="3237" y="-1"/>
                </a:lnTo>
                <a:close/>
              </a:path>
            </a:pathLst>
          </a:custGeom>
          <a:noFill/>
          <a:ln w="38100" cmpd="sng">
            <a:solidFill>
              <a:srgbClr val="000000"/>
            </a:solidFill>
            <a:prstDash val="sysDot"/>
            <a:round/>
            <a:tailEnd type="triangle" w="med" len="med"/>
          </a:ln>
          <a:effectLst/>
        </p:spPr>
        <p:txBody>
          <a:bodyPr wrap="none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ker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3800" name="Freeform 673"/>
          <p:cNvSpPr>
            <a:spLocks noEditPoints="1"/>
          </p:cNvSpPr>
          <p:nvPr/>
        </p:nvSpPr>
        <p:spPr bwMode="auto">
          <a:xfrm rot="-324743">
            <a:off x="4060825" y="1331913"/>
            <a:ext cx="2628900" cy="2630487"/>
          </a:xfrm>
          <a:custGeom>
            <a:avLst/>
            <a:gdLst>
              <a:gd name="T0" fmla="*/ 2147483647 w 1816"/>
              <a:gd name="T1" fmla="*/ 2147483647 h 1816"/>
              <a:gd name="T2" fmla="*/ 2147483647 w 1816"/>
              <a:gd name="T3" fmla="*/ 2147483647 h 1816"/>
              <a:gd name="T4" fmla="*/ 2147483647 w 1816"/>
              <a:gd name="T5" fmla="*/ 2147483647 h 1816"/>
              <a:gd name="T6" fmla="*/ 2147483647 w 1816"/>
              <a:gd name="T7" fmla="*/ 2147483647 h 1816"/>
              <a:gd name="T8" fmla="*/ 2147483647 w 1816"/>
              <a:gd name="T9" fmla="*/ 2147483647 h 1816"/>
              <a:gd name="T10" fmla="*/ 2147483647 w 1816"/>
              <a:gd name="T11" fmla="*/ 2147483647 h 1816"/>
              <a:gd name="T12" fmla="*/ 2147483647 w 1816"/>
              <a:gd name="T13" fmla="*/ 2147483647 h 1816"/>
              <a:gd name="T14" fmla="*/ 2147483647 w 1816"/>
              <a:gd name="T15" fmla="*/ 2147483647 h 1816"/>
              <a:gd name="T16" fmla="*/ 2147483647 w 1816"/>
              <a:gd name="T17" fmla="*/ 2147483647 h 1816"/>
              <a:gd name="T18" fmla="*/ 2147483647 w 1816"/>
              <a:gd name="T19" fmla="*/ 2147483647 h 1816"/>
              <a:gd name="T20" fmla="*/ 2147483647 w 1816"/>
              <a:gd name="T21" fmla="*/ 2147483647 h 1816"/>
              <a:gd name="T22" fmla="*/ 2147483647 w 1816"/>
              <a:gd name="T23" fmla="*/ 2147483647 h 1816"/>
              <a:gd name="T24" fmla="*/ 0 w 1816"/>
              <a:gd name="T25" fmla="*/ 2147483647 h 1816"/>
              <a:gd name="T26" fmla="*/ 2147483647 w 1816"/>
              <a:gd name="T27" fmla="*/ 2147483647 h 1816"/>
              <a:gd name="T28" fmla="*/ 2147483647 w 1816"/>
              <a:gd name="T29" fmla="*/ 2147483647 h 1816"/>
              <a:gd name="T30" fmla="*/ 2147483647 w 1816"/>
              <a:gd name="T31" fmla="*/ 2147483647 h 1816"/>
              <a:gd name="T32" fmla="*/ 2147483647 w 1816"/>
              <a:gd name="T33" fmla="*/ 2147483647 h 1816"/>
              <a:gd name="T34" fmla="*/ 2147483647 w 1816"/>
              <a:gd name="T35" fmla="*/ 2147483647 h 1816"/>
              <a:gd name="T36" fmla="*/ 2147483647 w 1816"/>
              <a:gd name="T37" fmla="*/ 2147483647 h 1816"/>
              <a:gd name="T38" fmla="*/ 2147483647 w 1816"/>
              <a:gd name="T39" fmla="*/ 2147483647 h 1816"/>
              <a:gd name="T40" fmla="*/ 2147483647 w 1816"/>
              <a:gd name="T41" fmla="*/ 2147483647 h 1816"/>
              <a:gd name="T42" fmla="*/ 2147483647 w 1816"/>
              <a:gd name="T43" fmla="*/ 2147483647 h 1816"/>
              <a:gd name="T44" fmla="*/ 2147483647 w 1816"/>
              <a:gd name="T45" fmla="*/ 2147483647 h 1816"/>
              <a:gd name="T46" fmla="*/ 2147483647 w 1816"/>
              <a:gd name="T47" fmla="*/ 2147483647 h 1816"/>
              <a:gd name="T48" fmla="*/ 2147483647 w 1816"/>
              <a:gd name="T49" fmla="*/ 2147483647 h 1816"/>
              <a:gd name="T50" fmla="*/ 2147483647 w 1816"/>
              <a:gd name="T51" fmla="*/ 2147483647 h 1816"/>
              <a:gd name="T52" fmla="*/ 2147483647 w 1816"/>
              <a:gd name="T53" fmla="*/ 2147483647 h 1816"/>
              <a:gd name="T54" fmla="*/ 2147483647 w 1816"/>
              <a:gd name="T55" fmla="*/ 2147483647 h 1816"/>
              <a:gd name="T56" fmla="*/ 2147483647 w 1816"/>
              <a:gd name="T57" fmla="*/ 2147483647 h 1816"/>
              <a:gd name="T58" fmla="*/ 2147483647 w 1816"/>
              <a:gd name="T59" fmla="*/ 2147483647 h 1816"/>
              <a:gd name="T60" fmla="*/ 2147483647 w 1816"/>
              <a:gd name="T61" fmla="*/ 2147483647 h 1816"/>
              <a:gd name="T62" fmla="*/ 2147483647 w 1816"/>
              <a:gd name="T63" fmla="*/ 2147483647 h 1816"/>
              <a:gd name="T64" fmla="*/ 2147483647 w 1816"/>
              <a:gd name="T65" fmla="*/ 2147483647 h 1816"/>
              <a:gd name="T66" fmla="*/ 2147483647 w 1816"/>
              <a:gd name="T67" fmla="*/ 2147483647 h 1816"/>
              <a:gd name="T68" fmla="*/ 2147483647 w 1816"/>
              <a:gd name="T69" fmla="*/ 2147483647 h 1816"/>
              <a:gd name="T70" fmla="*/ 2147483647 w 1816"/>
              <a:gd name="T71" fmla="*/ 2147483647 h 1816"/>
              <a:gd name="T72" fmla="*/ 2147483647 w 1816"/>
              <a:gd name="T73" fmla="*/ 2147483647 h 1816"/>
              <a:gd name="T74" fmla="*/ 2147483647 w 1816"/>
              <a:gd name="T75" fmla="*/ 2147483647 h 1816"/>
              <a:gd name="T76" fmla="*/ 2147483647 w 1816"/>
              <a:gd name="T77" fmla="*/ 2147483647 h 1816"/>
              <a:gd name="T78" fmla="*/ 2147483647 w 1816"/>
              <a:gd name="T79" fmla="*/ 2147483647 h 1816"/>
              <a:gd name="T80" fmla="*/ 2147483647 w 1816"/>
              <a:gd name="T81" fmla="*/ 2147483647 h 1816"/>
              <a:gd name="T82" fmla="*/ 2147483647 w 1816"/>
              <a:gd name="T83" fmla="*/ 2147483647 h 1816"/>
              <a:gd name="T84" fmla="*/ 2147483647 w 1816"/>
              <a:gd name="T85" fmla="*/ 2147483647 h 1816"/>
              <a:gd name="T86" fmla="*/ 2147483647 w 1816"/>
              <a:gd name="T87" fmla="*/ 2147483647 h 1816"/>
              <a:gd name="T88" fmla="*/ 2147483647 w 1816"/>
              <a:gd name="T89" fmla="*/ 2147483647 h 1816"/>
              <a:gd name="T90" fmla="*/ 2147483647 w 1816"/>
              <a:gd name="T91" fmla="*/ 2147483647 h 1816"/>
              <a:gd name="T92" fmla="*/ 2147483647 w 1816"/>
              <a:gd name="T93" fmla="*/ 2147483647 h 1816"/>
              <a:gd name="T94" fmla="*/ 2147483647 w 1816"/>
              <a:gd name="T95" fmla="*/ 2147483647 h 1816"/>
              <a:gd name="T96" fmla="*/ 2147483647 w 1816"/>
              <a:gd name="T97" fmla="*/ 2147483647 h 1816"/>
              <a:gd name="T98" fmla="*/ 2147483647 w 1816"/>
              <a:gd name="T99" fmla="*/ 2147483647 h 1816"/>
              <a:gd name="T100" fmla="*/ 2147483647 w 1816"/>
              <a:gd name="T101" fmla="*/ 2147483647 h 1816"/>
              <a:gd name="T102" fmla="*/ 2147483647 w 1816"/>
              <a:gd name="T103" fmla="*/ 2147483647 h 18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816"/>
              <a:gd name="T157" fmla="*/ 0 h 1816"/>
              <a:gd name="T158" fmla="*/ 1816 w 1816"/>
              <a:gd name="T159" fmla="*/ 1816 h 18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816" h="1816">
                <a:moveTo>
                  <a:pt x="1816" y="978"/>
                </a:moveTo>
                <a:lnTo>
                  <a:pt x="1816" y="836"/>
                </a:lnTo>
                <a:lnTo>
                  <a:pt x="1710" y="836"/>
                </a:lnTo>
                <a:lnTo>
                  <a:pt x="1706" y="792"/>
                </a:lnTo>
                <a:lnTo>
                  <a:pt x="1698" y="750"/>
                </a:lnTo>
                <a:lnTo>
                  <a:pt x="1688" y="708"/>
                </a:lnTo>
                <a:lnTo>
                  <a:pt x="1678" y="666"/>
                </a:lnTo>
                <a:lnTo>
                  <a:pt x="1774" y="626"/>
                </a:lnTo>
                <a:lnTo>
                  <a:pt x="1718" y="494"/>
                </a:lnTo>
                <a:lnTo>
                  <a:pt x="1622" y="534"/>
                </a:lnTo>
                <a:lnTo>
                  <a:pt x="1602" y="496"/>
                </a:lnTo>
                <a:lnTo>
                  <a:pt x="1578" y="460"/>
                </a:lnTo>
                <a:lnTo>
                  <a:pt x="1552" y="424"/>
                </a:lnTo>
                <a:lnTo>
                  <a:pt x="1526" y="390"/>
                </a:lnTo>
                <a:lnTo>
                  <a:pt x="1600" y="316"/>
                </a:lnTo>
                <a:lnTo>
                  <a:pt x="1498" y="216"/>
                </a:lnTo>
                <a:lnTo>
                  <a:pt x="1426" y="290"/>
                </a:lnTo>
                <a:lnTo>
                  <a:pt x="1392" y="262"/>
                </a:lnTo>
                <a:lnTo>
                  <a:pt x="1356" y="236"/>
                </a:lnTo>
                <a:lnTo>
                  <a:pt x="1318" y="214"/>
                </a:lnTo>
                <a:lnTo>
                  <a:pt x="1280" y="192"/>
                </a:lnTo>
                <a:lnTo>
                  <a:pt x="1320" y="96"/>
                </a:lnTo>
                <a:lnTo>
                  <a:pt x="1188" y="42"/>
                </a:lnTo>
                <a:lnTo>
                  <a:pt x="1150" y="138"/>
                </a:lnTo>
                <a:lnTo>
                  <a:pt x="1108" y="126"/>
                </a:lnTo>
                <a:lnTo>
                  <a:pt x="1066" y="116"/>
                </a:lnTo>
                <a:lnTo>
                  <a:pt x="1022" y="110"/>
                </a:lnTo>
                <a:lnTo>
                  <a:pt x="978" y="104"/>
                </a:lnTo>
                <a:lnTo>
                  <a:pt x="978" y="0"/>
                </a:lnTo>
                <a:lnTo>
                  <a:pt x="836" y="0"/>
                </a:lnTo>
                <a:lnTo>
                  <a:pt x="836" y="104"/>
                </a:lnTo>
                <a:lnTo>
                  <a:pt x="792" y="110"/>
                </a:lnTo>
                <a:lnTo>
                  <a:pt x="750" y="116"/>
                </a:lnTo>
                <a:lnTo>
                  <a:pt x="706" y="126"/>
                </a:lnTo>
                <a:lnTo>
                  <a:pt x="666" y="138"/>
                </a:lnTo>
                <a:lnTo>
                  <a:pt x="626" y="42"/>
                </a:lnTo>
                <a:lnTo>
                  <a:pt x="494" y="96"/>
                </a:lnTo>
                <a:lnTo>
                  <a:pt x="534" y="192"/>
                </a:lnTo>
                <a:lnTo>
                  <a:pt x="496" y="214"/>
                </a:lnTo>
                <a:lnTo>
                  <a:pt x="460" y="236"/>
                </a:lnTo>
                <a:lnTo>
                  <a:pt x="424" y="262"/>
                </a:lnTo>
                <a:lnTo>
                  <a:pt x="390" y="290"/>
                </a:lnTo>
                <a:lnTo>
                  <a:pt x="316" y="216"/>
                </a:lnTo>
                <a:lnTo>
                  <a:pt x="216" y="316"/>
                </a:lnTo>
                <a:lnTo>
                  <a:pt x="288" y="390"/>
                </a:lnTo>
                <a:lnTo>
                  <a:pt x="262" y="424"/>
                </a:lnTo>
                <a:lnTo>
                  <a:pt x="236" y="460"/>
                </a:lnTo>
                <a:lnTo>
                  <a:pt x="214" y="496"/>
                </a:lnTo>
                <a:lnTo>
                  <a:pt x="192" y="534"/>
                </a:lnTo>
                <a:lnTo>
                  <a:pt x="96" y="494"/>
                </a:lnTo>
                <a:lnTo>
                  <a:pt x="42" y="626"/>
                </a:lnTo>
                <a:lnTo>
                  <a:pt x="138" y="666"/>
                </a:lnTo>
                <a:lnTo>
                  <a:pt x="126" y="708"/>
                </a:lnTo>
                <a:lnTo>
                  <a:pt x="116" y="750"/>
                </a:lnTo>
                <a:lnTo>
                  <a:pt x="108" y="792"/>
                </a:lnTo>
                <a:lnTo>
                  <a:pt x="104" y="836"/>
                </a:lnTo>
                <a:lnTo>
                  <a:pt x="0" y="836"/>
                </a:lnTo>
                <a:lnTo>
                  <a:pt x="0" y="978"/>
                </a:lnTo>
                <a:lnTo>
                  <a:pt x="104" y="978"/>
                </a:lnTo>
                <a:lnTo>
                  <a:pt x="108" y="1022"/>
                </a:lnTo>
                <a:lnTo>
                  <a:pt x="116" y="1066"/>
                </a:lnTo>
                <a:lnTo>
                  <a:pt x="126" y="1108"/>
                </a:lnTo>
                <a:lnTo>
                  <a:pt x="138" y="1150"/>
                </a:lnTo>
                <a:lnTo>
                  <a:pt x="42" y="1190"/>
                </a:lnTo>
                <a:lnTo>
                  <a:pt x="96" y="1320"/>
                </a:lnTo>
                <a:lnTo>
                  <a:pt x="192" y="1280"/>
                </a:lnTo>
                <a:lnTo>
                  <a:pt x="214" y="1320"/>
                </a:lnTo>
                <a:lnTo>
                  <a:pt x="236" y="1356"/>
                </a:lnTo>
                <a:lnTo>
                  <a:pt x="262" y="1392"/>
                </a:lnTo>
                <a:lnTo>
                  <a:pt x="288" y="1426"/>
                </a:lnTo>
                <a:lnTo>
                  <a:pt x="216" y="1500"/>
                </a:lnTo>
                <a:lnTo>
                  <a:pt x="316" y="1600"/>
                </a:lnTo>
                <a:lnTo>
                  <a:pt x="390" y="1526"/>
                </a:lnTo>
                <a:lnTo>
                  <a:pt x="424" y="1554"/>
                </a:lnTo>
                <a:lnTo>
                  <a:pt x="460" y="1578"/>
                </a:lnTo>
                <a:lnTo>
                  <a:pt x="496" y="1602"/>
                </a:lnTo>
                <a:lnTo>
                  <a:pt x="534" y="1622"/>
                </a:lnTo>
                <a:lnTo>
                  <a:pt x="494" y="1718"/>
                </a:lnTo>
                <a:lnTo>
                  <a:pt x="626" y="1774"/>
                </a:lnTo>
                <a:lnTo>
                  <a:pt x="666" y="1678"/>
                </a:lnTo>
                <a:lnTo>
                  <a:pt x="706" y="1690"/>
                </a:lnTo>
                <a:lnTo>
                  <a:pt x="750" y="1698"/>
                </a:lnTo>
                <a:lnTo>
                  <a:pt x="792" y="1706"/>
                </a:lnTo>
                <a:lnTo>
                  <a:pt x="836" y="1712"/>
                </a:lnTo>
                <a:lnTo>
                  <a:pt x="836" y="1816"/>
                </a:lnTo>
                <a:lnTo>
                  <a:pt x="978" y="1816"/>
                </a:lnTo>
                <a:lnTo>
                  <a:pt x="978" y="1712"/>
                </a:lnTo>
                <a:lnTo>
                  <a:pt x="1022" y="1706"/>
                </a:lnTo>
                <a:lnTo>
                  <a:pt x="1066" y="1698"/>
                </a:lnTo>
                <a:lnTo>
                  <a:pt x="1108" y="1690"/>
                </a:lnTo>
                <a:lnTo>
                  <a:pt x="1150" y="1678"/>
                </a:lnTo>
                <a:lnTo>
                  <a:pt x="1188" y="1774"/>
                </a:lnTo>
                <a:lnTo>
                  <a:pt x="1320" y="1718"/>
                </a:lnTo>
                <a:lnTo>
                  <a:pt x="1280" y="1622"/>
                </a:lnTo>
                <a:lnTo>
                  <a:pt x="1318" y="1602"/>
                </a:lnTo>
                <a:lnTo>
                  <a:pt x="1356" y="1578"/>
                </a:lnTo>
                <a:lnTo>
                  <a:pt x="1392" y="1554"/>
                </a:lnTo>
                <a:lnTo>
                  <a:pt x="1426" y="1526"/>
                </a:lnTo>
                <a:lnTo>
                  <a:pt x="1498" y="1600"/>
                </a:lnTo>
                <a:lnTo>
                  <a:pt x="1600" y="1500"/>
                </a:lnTo>
                <a:lnTo>
                  <a:pt x="1526" y="1426"/>
                </a:lnTo>
                <a:lnTo>
                  <a:pt x="1552" y="1392"/>
                </a:lnTo>
                <a:lnTo>
                  <a:pt x="1578" y="1356"/>
                </a:lnTo>
                <a:lnTo>
                  <a:pt x="1602" y="1320"/>
                </a:lnTo>
                <a:lnTo>
                  <a:pt x="1622" y="1280"/>
                </a:lnTo>
                <a:lnTo>
                  <a:pt x="1718" y="1320"/>
                </a:lnTo>
                <a:lnTo>
                  <a:pt x="1774" y="1190"/>
                </a:lnTo>
                <a:lnTo>
                  <a:pt x="1678" y="1150"/>
                </a:lnTo>
                <a:lnTo>
                  <a:pt x="1688" y="1108"/>
                </a:lnTo>
                <a:lnTo>
                  <a:pt x="1698" y="1066"/>
                </a:lnTo>
                <a:lnTo>
                  <a:pt x="1706" y="1022"/>
                </a:lnTo>
                <a:lnTo>
                  <a:pt x="1710" y="978"/>
                </a:lnTo>
                <a:lnTo>
                  <a:pt x="1816" y="978"/>
                </a:lnTo>
                <a:close/>
                <a:moveTo>
                  <a:pt x="908" y="1614"/>
                </a:moveTo>
                <a:lnTo>
                  <a:pt x="908" y="1614"/>
                </a:lnTo>
                <a:lnTo>
                  <a:pt x="872" y="1612"/>
                </a:lnTo>
                <a:lnTo>
                  <a:pt x="836" y="1610"/>
                </a:lnTo>
                <a:lnTo>
                  <a:pt x="800" y="1606"/>
                </a:lnTo>
                <a:lnTo>
                  <a:pt x="766" y="1600"/>
                </a:lnTo>
                <a:lnTo>
                  <a:pt x="730" y="1592"/>
                </a:lnTo>
                <a:lnTo>
                  <a:pt x="698" y="1582"/>
                </a:lnTo>
                <a:lnTo>
                  <a:pt x="664" y="1570"/>
                </a:lnTo>
                <a:lnTo>
                  <a:pt x="632" y="1558"/>
                </a:lnTo>
                <a:lnTo>
                  <a:pt x="602" y="1544"/>
                </a:lnTo>
                <a:lnTo>
                  <a:pt x="570" y="1528"/>
                </a:lnTo>
                <a:lnTo>
                  <a:pt x="542" y="1512"/>
                </a:lnTo>
                <a:lnTo>
                  <a:pt x="512" y="1492"/>
                </a:lnTo>
                <a:lnTo>
                  <a:pt x="484" y="1474"/>
                </a:lnTo>
                <a:lnTo>
                  <a:pt x="458" y="1452"/>
                </a:lnTo>
                <a:lnTo>
                  <a:pt x="432" y="1430"/>
                </a:lnTo>
                <a:lnTo>
                  <a:pt x="408" y="1406"/>
                </a:lnTo>
                <a:lnTo>
                  <a:pt x="384" y="1382"/>
                </a:lnTo>
                <a:lnTo>
                  <a:pt x="362" y="1356"/>
                </a:lnTo>
                <a:lnTo>
                  <a:pt x="342" y="1330"/>
                </a:lnTo>
                <a:lnTo>
                  <a:pt x="322" y="1302"/>
                </a:lnTo>
                <a:lnTo>
                  <a:pt x="304" y="1274"/>
                </a:lnTo>
                <a:lnTo>
                  <a:pt x="286" y="1244"/>
                </a:lnTo>
                <a:lnTo>
                  <a:pt x="272" y="1214"/>
                </a:lnTo>
                <a:lnTo>
                  <a:pt x="256" y="1182"/>
                </a:lnTo>
                <a:lnTo>
                  <a:pt x="244" y="1150"/>
                </a:lnTo>
                <a:lnTo>
                  <a:pt x="234" y="1118"/>
                </a:lnTo>
                <a:lnTo>
                  <a:pt x="224" y="1084"/>
                </a:lnTo>
                <a:lnTo>
                  <a:pt x="216" y="1050"/>
                </a:lnTo>
                <a:lnTo>
                  <a:pt x="210" y="1016"/>
                </a:lnTo>
                <a:lnTo>
                  <a:pt x="206" y="980"/>
                </a:lnTo>
                <a:lnTo>
                  <a:pt x="202" y="944"/>
                </a:lnTo>
                <a:lnTo>
                  <a:pt x="202" y="908"/>
                </a:lnTo>
                <a:lnTo>
                  <a:pt x="202" y="872"/>
                </a:lnTo>
                <a:lnTo>
                  <a:pt x="206" y="836"/>
                </a:lnTo>
                <a:lnTo>
                  <a:pt x="210" y="800"/>
                </a:lnTo>
                <a:lnTo>
                  <a:pt x="216" y="766"/>
                </a:lnTo>
                <a:lnTo>
                  <a:pt x="224" y="732"/>
                </a:lnTo>
                <a:lnTo>
                  <a:pt x="234" y="698"/>
                </a:lnTo>
                <a:lnTo>
                  <a:pt x="244" y="664"/>
                </a:lnTo>
                <a:lnTo>
                  <a:pt x="256" y="632"/>
                </a:lnTo>
                <a:lnTo>
                  <a:pt x="272" y="602"/>
                </a:lnTo>
                <a:lnTo>
                  <a:pt x="286" y="572"/>
                </a:lnTo>
                <a:lnTo>
                  <a:pt x="304" y="542"/>
                </a:lnTo>
                <a:lnTo>
                  <a:pt x="322" y="512"/>
                </a:lnTo>
                <a:lnTo>
                  <a:pt x="342" y="486"/>
                </a:lnTo>
                <a:lnTo>
                  <a:pt x="362" y="458"/>
                </a:lnTo>
                <a:lnTo>
                  <a:pt x="384" y="432"/>
                </a:lnTo>
                <a:lnTo>
                  <a:pt x="408" y="408"/>
                </a:lnTo>
                <a:lnTo>
                  <a:pt x="432" y="386"/>
                </a:lnTo>
                <a:lnTo>
                  <a:pt x="458" y="362"/>
                </a:lnTo>
                <a:lnTo>
                  <a:pt x="484" y="342"/>
                </a:lnTo>
                <a:lnTo>
                  <a:pt x="512" y="322"/>
                </a:lnTo>
                <a:lnTo>
                  <a:pt x="542" y="304"/>
                </a:lnTo>
                <a:lnTo>
                  <a:pt x="570" y="286"/>
                </a:lnTo>
                <a:lnTo>
                  <a:pt x="602" y="272"/>
                </a:lnTo>
                <a:lnTo>
                  <a:pt x="632" y="258"/>
                </a:lnTo>
                <a:lnTo>
                  <a:pt x="664" y="244"/>
                </a:lnTo>
                <a:lnTo>
                  <a:pt x="698" y="234"/>
                </a:lnTo>
                <a:lnTo>
                  <a:pt x="730" y="224"/>
                </a:lnTo>
                <a:lnTo>
                  <a:pt x="766" y="216"/>
                </a:lnTo>
                <a:lnTo>
                  <a:pt x="800" y="210"/>
                </a:lnTo>
                <a:lnTo>
                  <a:pt x="836" y="206"/>
                </a:lnTo>
                <a:lnTo>
                  <a:pt x="872" y="202"/>
                </a:lnTo>
                <a:lnTo>
                  <a:pt x="908" y="202"/>
                </a:lnTo>
                <a:lnTo>
                  <a:pt x="944" y="202"/>
                </a:lnTo>
                <a:lnTo>
                  <a:pt x="980" y="206"/>
                </a:lnTo>
                <a:lnTo>
                  <a:pt x="1014" y="210"/>
                </a:lnTo>
                <a:lnTo>
                  <a:pt x="1050" y="216"/>
                </a:lnTo>
                <a:lnTo>
                  <a:pt x="1084" y="224"/>
                </a:lnTo>
                <a:lnTo>
                  <a:pt x="1118" y="234"/>
                </a:lnTo>
                <a:lnTo>
                  <a:pt x="1150" y="244"/>
                </a:lnTo>
                <a:lnTo>
                  <a:pt x="1182" y="258"/>
                </a:lnTo>
                <a:lnTo>
                  <a:pt x="1214" y="272"/>
                </a:lnTo>
                <a:lnTo>
                  <a:pt x="1244" y="286"/>
                </a:lnTo>
                <a:lnTo>
                  <a:pt x="1274" y="304"/>
                </a:lnTo>
                <a:lnTo>
                  <a:pt x="1302" y="322"/>
                </a:lnTo>
                <a:lnTo>
                  <a:pt x="1330" y="342"/>
                </a:lnTo>
                <a:lnTo>
                  <a:pt x="1356" y="362"/>
                </a:lnTo>
                <a:lnTo>
                  <a:pt x="1382" y="386"/>
                </a:lnTo>
                <a:lnTo>
                  <a:pt x="1406" y="408"/>
                </a:lnTo>
                <a:lnTo>
                  <a:pt x="1430" y="432"/>
                </a:lnTo>
                <a:lnTo>
                  <a:pt x="1452" y="458"/>
                </a:lnTo>
                <a:lnTo>
                  <a:pt x="1474" y="486"/>
                </a:lnTo>
                <a:lnTo>
                  <a:pt x="1492" y="512"/>
                </a:lnTo>
                <a:lnTo>
                  <a:pt x="1512" y="542"/>
                </a:lnTo>
                <a:lnTo>
                  <a:pt x="1528" y="572"/>
                </a:lnTo>
                <a:lnTo>
                  <a:pt x="1544" y="602"/>
                </a:lnTo>
                <a:lnTo>
                  <a:pt x="1558" y="632"/>
                </a:lnTo>
                <a:lnTo>
                  <a:pt x="1570" y="664"/>
                </a:lnTo>
                <a:lnTo>
                  <a:pt x="1582" y="698"/>
                </a:lnTo>
                <a:lnTo>
                  <a:pt x="1592" y="732"/>
                </a:lnTo>
                <a:lnTo>
                  <a:pt x="1598" y="766"/>
                </a:lnTo>
                <a:lnTo>
                  <a:pt x="1606" y="800"/>
                </a:lnTo>
                <a:lnTo>
                  <a:pt x="1610" y="836"/>
                </a:lnTo>
                <a:lnTo>
                  <a:pt x="1612" y="872"/>
                </a:lnTo>
                <a:lnTo>
                  <a:pt x="1614" y="908"/>
                </a:lnTo>
                <a:lnTo>
                  <a:pt x="1612" y="944"/>
                </a:lnTo>
                <a:lnTo>
                  <a:pt x="1610" y="980"/>
                </a:lnTo>
                <a:lnTo>
                  <a:pt x="1606" y="1016"/>
                </a:lnTo>
                <a:lnTo>
                  <a:pt x="1598" y="1050"/>
                </a:lnTo>
                <a:lnTo>
                  <a:pt x="1592" y="1084"/>
                </a:lnTo>
                <a:lnTo>
                  <a:pt x="1582" y="1118"/>
                </a:lnTo>
                <a:lnTo>
                  <a:pt x="1570" y="1150"/>
                </a:lnTo>
                <a:lnTo>
                  <a:pt x="1558" y="1182"/>
                </a:lnTo>
                <a:lnTo>
                  <a:pt x="1544" y="1214"/>
                </a:lnTo>
                <a:lnTo>
                  <a:pt x="1528" y="1244"/>
                </a:lnTo>
                <a:lnTo>
                  <a:pt x="1512" y="1274"/>
                </a:lnTo>
                <a:lnTo>
                  <a:pt x="1492" y="1302"/>
                </a:lnTo>
                <a:lnTo>
                  <a:pt x="1474" y="1330"/>
                </a:lnTo>
                <a:lnTo>
                  <a:pt x="1452" y="1356"/>
                </a:lnTo>
                <a:lnTo>
                  <a:pt x="1430" y="1382"/>
                </a:lnTo>
                <a:lnTo>
                  <a:pt x="1406" y="1406"/>
                </a:lnTo>
                <a:lnTo>
                  <a:pt x="1382" y="1430"/>
                </a:lnTo>
                <a:lnTo>
                  <a:pt x="1356" y="1452"/>
                </a:lnTo>
                <a:lnTo>
                  <a:pt x="1330" y="1474"/>
                </a:lnTo>
                <a:lnTo>
                  <a:pt x="1302" y="1492"/>
                </a:lnTo>
                <a:lnTo>
                  <a:pt x="1274" y="1512"/>
                </a:lnTo>
                <a:lnTo>
                  <a:pt x="1244" y="1528"/>
                </a:lnTo>
                <a:lnTo>
                  <a:pt x="1214" y="1544"/>
                </a:lnTo>
                <a:lnTo>
                  <a:pt x="1182" y="1558"/>
                </a:lnTo>
                <a:lnTo>
                  <a:pt x="1150" y="1570"/>
                </a:lnTo>
                <a:lnTo>
                  <a:pt x="1118" y="1582"/>
                </a:lnTo>
                <a:lnTo>
                  <a:pt x="1084" y="1592"/>
                </a:lnTo>
                <a:lnTo>
                  <a:pt x="1050" y="1600"/>
                </a:lnTo>
                <a:lnTo>
                  <a:pt x="1014" y="1606"/>
                </a:lnTo>
                <a:lnTo>
                  <a:pt x="980" y="1610"/>
                </a:lnTo>
                <a:lnTo>
                  <a:pt x="944" y="1612"/>
                </a:lnTo>
                <a:lnTo>
                  <a:pt x="908" y="1614"/>
                </a:lnTo>
                <a:close/>
              </a:path>
            </a:pathLst>
          </a:custGeom>
          <a:solidFill>
            <a:srgbClr val="808080">
              <a:alpha val="79999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801" name="文本框 9"/>
          <p:cNvSpPr txBox="1">
            <a:spLocks noChangeArrowheads="1"/>
          </p:cNvSpPr>
          <p:nvPr/>
        </p:nvSpPr>
        <p:spPr bwMode="auto">
          <a:xfrm>
            <a:off x="642620" y="4984750"/>
            <a:ext cx="5194300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Trebuchet MS" panose="020B0603020202020204" pitchFamily="34" charset="0"/>
                <a:ea typeface="华文新魏"/>
                <a:cs typeface="华文新魏"/>
              </a:rPr>
              <a:t>变废为“宝”过程</a:t>
            </a:r>
            <a:endParaRPr lang="en-US" altLang="zh-CN" sz="4000" dirty="0">
              <a:solidFill>
                <a:srgbClr val="FF0000"/>
              </a:solidFill>
              <a:latin typeface="Trebuchet MS" panose="020B0603020202020204" pitchFamily="34" charset="0"/>
              <a:ea typeface="华文新魏"/>
              <a:cs typeface="华文新魏"/>
            </a:endParaRPr>
          </a:p>
        </p:txBody>
      </p:sp>
      <p:sp>
        <p:nvSpPr>
          <p:cNvPr id="11" name="AutoShape 715"/>
          <p:cNvSpPr>
            <a:spLocks noChangeArrowheads="1"/>
          </p:cNvSpPr>
          <p:nvPr/>
        </p:nvSpPr>
        <p:spPr bwMode="auto">
          <a:xfrm>
            <a:off x="116205" y="-44450"/>
            <a:ext cx="3600450" cy="539750"/>
          </a:xfrm>
          <a:prstGeom prst="roundRect">
            <a:avLst>
              <a:gd name="adj" fmla="val 12032"/>
            </a:avLst>
          </a:prstGeom>
          <a:solidFill>
            <a:srgbClr val="808080">
              <a:alpha val="23137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zh-CN" sz="1800" b="1" kern="0" dirty="0">
                <a:solidFill>
                  <a:srgbClr val="000000"/>
                </a:solidFill>
                <a:latin typeface="+mj-ea"/>
                <a:ea typeface="+mj-ea"/>
              </a:rPr>
              <a:t>垃圾分类在</a:t>
            </a:r>
            <a:r>
              <a:rPr lang="zh-CN" altLang="zh-CN" sz="2400" b="1" kern="0" dirty="0">
                <a:solidFill>
                  <a:srgbClr val="000000"/>
                </a:solidFill>
                <a:latin typeface="+mj-ea"/>
                <a:ea typeface="+mj-ea"/>
              </a:rPr>
              <a:t>行动</a:t>
            </a:r>
            <a:endParaRPr lang="zh-CN" altLang="zh-CN" sz="2400" b="1" kern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4" name="文本框 9"/>
          <p:cNvSpPr txBox="1">
            <a:spLocks noChangeArrowheads="1"/>
          </p:cNvSpPr>
          <p:nvPr/>
        </p:nvSpPr>
        <p:spPr bwMode="auto">
          <a:xfrm>
            <a:off x="2334186" y="60454"/>
            <a:ext cx="5194300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4000" b="1" dirty="0">
                <a:solidFill>
                  <a:schemeClr val="accent4"/>
                </a:solidFill>
                <a:effectLst/>
                <a:latin typeface="Trebuchet MS" panose="020B0603020202020204" pitchFamily="34" charset="0"/>
                <a:ea typeface="华文新魏"/>
                <a:cs typeface="华文新魏"/>
              </a:rPr>
              <a:t>        </a:t>
            </a:r>
            <a:r>
              <a:rPr lang="zh-CN" altLang="en-US" sz="4000" b="1" dirty="0">
                <a:solidFill>
                  <a:schemeClr val="accent4"/>
                </a:solidFill>
                <a:effectLst/>
                <a:latin typeface="Trebuchet MS" panose="020B0603020202020204" pitchFamily="34" charset="0"/>
                <a:ea typeface="华文新魏"/>
                <a:cs typeface="华文新魏"/>
              </a:rPr>
              <a:t>回收从</a:t>
            </a:r>
            <a:r>
              <a:rPr lang="zh-C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rebuchet MS" panose="020B0603020202020204" pitchFamily="34" charset="0"/>
                <a:ea typeface="华文新魏"/>
                <a:cs typeface="华文新魏"/>
              </a:rPr>
              <a:t>分类</a:t>
            </a:r>
            <a:r>
              <a:rPr lang="zh-CN" altLang="en-US" sz="4000" b="1" dirty="0">
                <a:solidFill>
                  <a:schemeClr val="accent4"/>
                </a:solidFill>
                <a:effectLst/>
                <a:latin typeface="Trebuchet MS" panose="020B0603020202020204" pitchFamily="34" charset="0"/>
                <a:ea typeface="华文新魏"/>
                <a:cs typeface="华文新魏"/>
              </a:rPr>
              <a:t>开始</a:t>
            </a:r>
            <a:endParaRPr lang="zh-CN" altLang="en-US" sz="4000" b="1" dirty="0">
              <a:solidFill>
                <a:schemeClr val="accent4"/>
              </a:solidFill>
              <a:effectLst/>
              <a:latin typeface="Trebuchet MS" panose="020B0603020202020204" pitchFamily="34" charset="0"/>
              <a:ea typeface="华文新魏"/>
              <a:cs typeface="华文新魏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8196" grpId="0" animBg="1"/>
      <p:bldP spid="3379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图片 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588"/>
            <a:ext cx="622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文本框 1"/>
          <p:cNvSpPr txBox="1">
            <a:spLocks noChangeArrowheads="1"/>
          </p:cNvSpPr>
          <p:nvPr/>
        </p:nvSpPr>
        <p:spPr bwMode="auto">
          <a:xfrm>
            <a:off x="6223000" y="800735"/>
            <a:ext cx="1395730" cy="43694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Trebuchet MS" panose="020B0603020202020204" pitchFamily="34" charset="0"/>
                <a:ea typeface="华文新魏"/>
                <a:cs typeface="华文新魏"/>
              </a:rPr>
              <a:t>城市矿山</a:t>
            </a:r>
            <a:endParaRPr lang="en-US" altLang="zh-CN" sz="4000" dirty="0">
              <a:solidFill>
                <a:srgbClr val="FF0000"/>
              </a:solidFill>
              <a:latin typeface="Trebuchet MS" panose="020B0603020202020204" pitchFamily="34" charset="0"/>
              <a:ea typeface="华文新魏"/>
              <a:cs typeface="华文新魏"/>
            </a:endParaRPr>
          </a:p>
          <a:p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</a:rPr>
              <a:t>在中国等亚洲地区人们称那些富含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  <a:hlinkClick r:id="rId2"/>
              </a:rPr>
              <a:t>锂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</a:rPr>
              <a:t>、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  <a:hlinkClick r:id="rId3"/>
              </a:rPr>
              <a:t>钛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</a:rPr>
              <a:t>、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  <a:hlinkClick r:id="rId4"/>
              </a:rPr>
              <a:t>黄金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</a:rPr>
              <a:t>、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  <a:hlinkClick r:id="rId5"/>
              </a:rPr>
              <a:t>铟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</a:rPr>
              <a:t>、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  <a:hlinkClick r:id="rId6"/>
              </a:rPr>
              <a:t>银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</a:rPr>
              <a:t>、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  <a:hlinkClick r:id="rId7"/>
              </a:rPr>
              <a:t>锑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</a:rPr>
              <a:t>、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  <a:hlinkClick r:id="rId8"/>
              </a:rPr>
              <a:t>钴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</a:rPr>
              <a:t>、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  <a:hlinkClick r:id="rId9"/>
              </a:rPr>
              <a:t>钯</a:t>
            </a:r>
            <a:r>
              <a:rPr lang="zh-CN" altLang="en-US" dirty="0">
                <a:latin typeface="Trebuchet MS" panose="020B0603020202020204" pitchFamily="34" charset="0"/>
                <a:ea typeface="华文新魏"/>
                <a:cs typeface="华文新魏"/>
              </a:rPr>
              <a:t>等稀贵金属的废旧家电、电子垃圾为</a:t>
            </a:r>
            <a:r>
              <a:rPr lang="zh-CN" altLang="en-US" dirty="0">
                <a:solidFill>
                  <a:srgbClr val="FF0000"/>
                </a:solidFill>
                <a:latin typeface="Trebuchet MS" panose="020B0603020202020204" pitchFamily="34" charset="0"/>
                <a:ea typeface="华文新魏"/>
                <a:cs typeface="华文新魏"/>
              </a:rPr>
              <a:t>“城（都）市矿山”。</a:t>
            </a:r>
            <a:endParaRPr lang="zh-CN" altLang="en-US" dirty="0">
              <a:solidFill>
                <a:srgbClr val="FF0000"/>
              </a:solidFill>
              <a:latin typeface="Trebuchet MS" panose="020B0603020202020204" pitchFamily="34" charset="0"/>
              <a:ea typeface="华文新魏"/>
              <a:cs typeface="华文新魏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707"/>
          <p:cNvSpPr>
            <a:spLocks noChangeArrowheads="1"/>
          </p:cNvSpPr>
          <p:nvPr/>
        </p:nvSpPr>
        <p:spPr bwMode="auto">
          <a:xfrm>
            <a:off x="2735263" y="1377950"/>
            <a:ext cx="4789487" cy="541338"/>
          </a:xfrm>
          <a:prstGeom prst="roundRect">
            <a:avLst>
              <a:gd name="adj" fmla="val 12032"/>
            </a:avLst>
          </a:prstGeom>
          <a:solidFill>
            <a:srgbClr val="808080">
              <a:alpha val="23137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</a:rPr>
              <a:t>生活垃圾的分类</a:t>
            </a:r>
            <a:endParaRPr lang="zh-CN" altLang="en-US" sz="1800" b="1" kern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7" name="AutoShape 708"/>
          <p:cNvSpPr>
            <a:spLocks noChangeArrowheads="1"/>
          </p:cNvSpPr>
          <p:nvPr/>
        </p:nvSpPr>
        <p:spPr bwMode="auto">
          <a:xfrm>
            <a:off x="2735263" y="1990725"/>
            <a:ext cx="4789487" cy="539750"/>
          </a:xfrm>
          <a:prstGeom prst="roundRect">
            <a:avLst>
              <a:gd name="adj" fmla="val 12032"/>
            </a:avLst>
          </a:prstGeom>
          <a:solidFill>
            <a:srgbClr val="808080">
              <a:alpha val="23137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</a:rPr>
              <a:t>隐藏身边的危险</a:t>
            </a:r>
            <a:endParaRPr lang="zh-CN" altLang="en-US" sz="1800" b="1" kern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8" name="AutoShape 709"/>
          <p:cNvSpPr>
            <a:spLocks noChangeArrowheads="1"/>
          </p:cNvSpPr>
          <p:nvPr/>
        </p:nvSpPr>
        <p:spPr bwMode="auto">
          <a:xfrm>
            <a:off x="2735263" y="2603500"/>
            <a:ext cx="4789487" cy="539750"/>
          </a:xfrm>
          <a:prstGeom prst="roundRect">
            <a:avLst>
              <a:gd name="adj" fmla="val 12032"/>
            </a:avLst>
          </a:prstGeom>
          <a:solidFill>
            <a:srgbClr val="808080">
              <a:alpha val="23137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</a:rPr>
              <a:t>电子垃圾的处置</a:t>
            </a:r>
            <a:endParaRPr lang="zh-CN" altLang="en-US" sz="1800" b="1" kern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2" name="AutoShape 713"/>
          <p:cNvSpPr>
            <a:spLocks noChangeArrowheads="1"/>
          </p:cNvSpPr>
          <p:nvPr/>
        </p:nvSpPr>
        <p:spPr bwMode="auto">
          <a:xfrm>
            <a:off x="2735263" y="3213100"/>
            <a:ext cx="4789487" cy="539750"/>
          </a:xfrm>
          <a:prstGeom prst="roundRect">
            <a:avLst>
              <a:gd name="adj" fmla="val 12032"/>
            </a:avLst>
          </a:prstGeom>
          <a:solidFill>
            <a:srgbClr val="808080">
              <a:alpha val="23137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</a:rPr>
              <a:t>资源回收必要性</a:t>
            </a:r>
            <a:endParaRPr lang="zh-CN" altLang="en-US" sz="1800" b="1" kern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4" name="AutoShape 715"/>
          <p:cNvSpPr>
            <a:spLocks noChangeArrowheads="1"/>
          </p:cNvSpPr>
          <p:nvPr/>
        </p:nvSpPr>
        <p:spPr bwMode="auto">
          <a:xfrm>
            <a:off x="2735263" y="3825875"/>
            <a:ext cx="4789487" cy="539750"/>
          </a:xfrm>
          <a:prstGeom prst="roundRect">
            <a:avLst>
              <a:gd name="adj" fmla="val 12032"/>
            </a:avLst>
          </a:prstGeom>
          <a:solidFill>
            <a:srgbClr val="808080">
              <a:alpha val="23137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zh-CN" sz="1800" b="1" kern="0" dirty="0">
                <a:solidFill>
                  <a:srgbClr val="000000"/>
                </a:solidFill>
                <a:latin typeface="+mj-ea"/>
                <a:ea typeface="+mj-ea"/>
              </a:rPr>
              <a:t>垃圾分类在行动</a:t>
            </a:r>
            <a:endParaRPr lang="zh-CN" altLang="en-US" sz="1800" b="1" kern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0" name="Oval 722"/>
          <p:cNvSpPr>
            <a:spLocks noChangeArrowheads="1"/>
          </p:cNvSpPr>
          <p:nvPr/>
        </p:nvSpPr>
        <p:spPr bwMode="auto">
          <a:xfrm>
            <a:off x="2124075" y="1412875"/>
            <a:ext cx="465138" cy="468313"/>
          </a:xfrm>
          <a:prstGeom prst="ellipse">
            <a:avLst/>
          </a:prstGeom>
          <a:gradFill rotWithShape="1">
            <a:gsLst>
              <a:gs pos="0">
                <a:srgbClr val="057F5C"/>
              </a:gs>
              <a:gs pos="50000">
                <a:srgbClr val="04684B"/>
              </a:gs>
              <a:gs pos="100000">
                <a:srgbClr val="057F5C"/>
              </a:gs>
            </a:gsLst>
            <a:lin ang="5400000" scaled="1"/>
          </a:gradFill>
          <a:ln w="19050">
            <a:solidFill>
              <a:srgbClr val="FFFFFF"/>
            </a:solidFill>
            <a:rou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1800" kern="0" dirty="0">
                <a:solidFill>
                  <a:srgbClr val="FFFFFF"/>
                </a:solidFill>
                <a:latin typeface="Arial Black" panose="020B0A04020102020204" pitchFamily="34" charset="0"/>
                <a:ea typeface="Gulim" panose="020B0600000101010101" pitchFamily="34" charset="-127"/>
              </a:rPr>
              <a:t>1</a:t>
            </a:r>
            <a:endParaRPr lang="en-US" altLang="zh-CN" sz="1800" kern="0" dirty="0">
              <a:solidFill>
                <a:srgbClr val="FFFFFF"/>
              </a:solidFill>
              <a:latin typeface="Arial Black" panose="020B0A04020102020204" pitchFamily="34" charset="0"/>
              <a:ea typeface="Gulim" panose="020B0600000101010101" pitchFamily="34" charset="-127"/>
            </a:endParaRPr>
          </a:p>
        </p:txBody>
      </p:sp>
      <p:sp>
        <p:nvSpPr>
          <p:cNvPr id="21" name="Oval 723"/>
          <p:cNvSpPr>
            <a:spLocks noChangeArrowheads="1"/>
          </p:cNvSpPr>
          <p:nvPr/>
        </p:nvSpPr>
        <p:spPr bwMode="auto">
          <a:xfrm>
            <a:off x="2294890" y="1412875"/>
            <a:ext cx="123825" cy="125413"/>
          </a:xfrm>
          <a:prstGeom prst="ellipse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00" ker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2" name="Oval 725"/>
          <p:cNvSpPr>
            <a:spLocks noChangeArrowheads="1"/>
          </p:cNvSpPr>
          <p:nvPr/>
        </p:nvSpPr>
        <p:spPr bwMode="auto">
          <a:xfrm>
            <a:off x="2124075" y="2025650"/>
            <a:ext cx="465138" cy="468313"/>
          </a:xfrm>
          <a:prstGeom prst="ellipse">
            <a:avLst/>
          </a:prstGeom>
          <a:gradFill rotWithShape="1">
            <a:gsLst>
              <a:gs pos="0">
                <a:srgbClr val="B5D711"/>
              </a:gs>
              <a:gs pos="100000">
                <a:srgbClr val="94B00E"/>
              </a:gs>
            </a:gsLst>
            <a:lin ang="5400000" scaled="1"/>
          </a:gradFill>
          <a:ln w="19050">
            <a:solidFill>
              <a:srgbClr val="FFFFFF"/>
            </a:solidFill>
            <a:rou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1800" kern="0">
                <a:solidFill>
                  <a:srgbClr val="FFFFFF"/>
                </a:solidFill>
                <a:latin typeface="Arial Black" panose="020B0A04020102020204" pitchFamily="34" charset="0"/>
                <a:ea typeface="Gulim" panose="020B0600000101010101" pitchFamily="34" charset="-127"/>
              </a:rPr>
              <a:t>2</a:t>
            </a:r>
            <a:endParaRPr lang="en-US" altLang="zh-CN" sz="1800" kern="0">
              <a:solidFill>
                <a:srgbClr val="FFFFFF"/>
              </a:solidFill>
              <a:latin typeface="Arial Black" panose="020B0A04020102020204" pitchFamily="34" charset="0"/>
              <a:ea typeface="Gulim" panose="020B0600000101010101" pitchFamily="34" charset="-127"/>
            </a:endParaRPr>
          </a:p>
        </p:txBody>
      </p:sp>
      <p:sp>
        <p:nvSpPr>
          <p:cNvPr id="23" name="Oval 726"/>
          <p:cNvSpPr>
            <a:spLocks noChangeArrowheads="1"/>
          </p:cNvSpPr>
          <p:nvPr/>
        </p:nvSpPr>
        <p:spPr bwMode="auto">
          <a:xfrm>
            <a:off x="2289175" y="2035175"/>
            <a:ext cx="123825" cy="125413"/>
          </a:xfrm>
          <a:prstGeom prst="ellipse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00" ker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4" name="Oval 728"/>
          <p:cNvSpPr>
            <a:spLocks noChangeArrowheads="1"/>
          </p:cNvSpPr>
          <p:nvPr/>
        </p:nvSpPr>
        <p:spPr bwMode="auto">
          <a:xfrm>
            <a:off x="2124075" y="2636838"/>
            <a:ext cx="465138" cy="468312"/>
          </a:xfrm>
          <a:prstGeom prst="ellipse">
            <a:avLst/>
          </a:prstGeom>
          <a:gradFill rotWithShape="1">
            <a:gsLst>
              <a:gs pos="0">
                <a:srgbClr val="057F5C"/>
              </a:gs>
              <a:gs pos="50000">
                <a:srgbClr val="04684B"/>
              </a:gs>
              <a:gs pos="100000">
                <a:srgbClr val="057F5C"/>
              </a:gs>
            </a:gsLst>
            <a:lin ang="5400000" scaled="1"/>
          </a:gradFill>
          <a:ln w="19050">
            <a:solidFill>
              <a:srgbClr val="FFFFFF"/>
            </a:solidFill>
            <a:rou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1800" kern="0">
                <a:solidFill>
                  <a:srgbClr val="FFFFFF"/>
                </a:solidFill>
                <a:latin typeface="Arial Black" panose="020B0A04020102020204" pitchFamily="34" charset="0"/>
                <a:ea typeface="Gulim" panose="020B0600000101010101" pitchFamily="34" charset="-127"/>
              </a:rPr>
              <a:t>3</a:t>
            </a:r>
            <a:endParaRPr lang="en-US" altLang="zh-CN" sz="1800" kern="0">
              <a:solidFill>
                <a:srgbClr val="FFFFFF"/>
              </a:solidFill>
              <a:latin typeface="Arial Black" panose="020B0A04020102020204" pitchFamily="34" charset="0"/>
              <a:ea typeface="Gulim" panose="020B0600000101010101" pitchFamily="34" charset="-127"/>
            </a:endParaRPr>
          </a:p>
        </p:txBody>
      </p:sp>
      <p:sp>
        <p:nvSpPr>
          <p:cNvPr id="25" name="Oval 729"/>
          <p:cNvSpPr>
            <a:spLocks noChangeArrowheads="1"/>
          </p:cNvSpPr>
          <p:nvPr/>
        </p:nvSpPr>
        <p:spPr bwMode="auto">
          <a:xfrm>
            <a:off x="2289175" y="2646363"/>
            <a:ext cx="123825" cy="125412"/>
          </a:xfrm>
          <a:prstGeom prst="ellipse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00" ker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6" name="Oval 731"/>
          <p:cNvSpPr>
            <a:spLocks noChangeArrowheads="1"/>
          </p:cNvSpPr>
          <p:nvPr/>
        </p:nvSpPr>
        <p:spPr bwMode="auto">
          <a:xfrm>
            <a:off x="2124075" y="3248343"/>
            <a:ext cx="465138" cy="468312"/>
          </a:xfrm>
          <a:prstGeom prst="ellipse">
            <a:avLst/>
          </a:prstGeom>
          <a:gradFill rotWithShape="1">
            <a:gsLst>
              <a:gs pos="0">
                <a:srgbClr val="B5D711"/>
              </a:gs>
              <a:gs pos="100000">
                <a:srgbClr val="94B00E"/>
              </a:gs>
            </a:gsLst>
            <a:lin ang="5400000" scaled="1"/>
          </a:gradFill>
          <a:ln w="19050">
            <a:solidFill>
              <a:srgbClr val="FFFFFF"/>
            </a:solidFill>
            <a:rou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1800" kern="0">
                <a:solidFill>
                  <a:srgbClr val="FFFFFF"/>
                </a:solidFill>
                <a:latin typeface="Arial Black" panose="020B0A04020102020204" pitchFamily="34" charset="0"/>
                <a:ea typeface="Gulim" panose="020B0600000101010101" pitchFamily="34" charset="-127"/>
              </a:rPr>
              <a:t>4</a:t>
            </a:r>
            <a:endParaRPr lang="en-US" altLang="zh-CN" sz="1800" kern="0">
              <a:solidFill>
                <a:srgbClr val="FFFFFF"/>
              </a:solidFill>
              <a:latin typeface="Arial Black" panose="020B0A04020102020204" pitchFamily="34" charset="0"/>
              <a:ea typeface="Gulim" panose="020B0600000101010101" pitchFamily="34" charset="-127"/>
            </a:endParaRPr>
          </a:p>
        </p:txBody>
      </p:sp>
      <p:sp>
        <p:nvSpPr>
          <p:cNvPr id="27" name="Oval 732"/>
          <p:cNvSpPr>
            <a:spLocks noChangeArrowheads="1"/>
          </p:cNvSpPr>
          <p:nvPr/>
        </p:nvSpPr>
        <p:spPr bwMode="auto">
          <a:xfrm>
            <a:off x="2289175" y="3259138"/>
            <a:ext cx="123825" cy="125412"/>
          </a:xfrm>
          <a:prstGeom prst="ellipse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00" ker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8" name="Oval 734"/>
          <p:cNvSpPr>
            <a:spLocks noChangeArrowheads="1"/>
          </p:cNvSpPr>
          <p:nvPr/>
        </p:nvSpPr>
        <p:spPr bwMode="auto">
          <a:xfrm>
            <a:off x="2124075" y="3860800"/>
            <a:ext cx="465138" cy="468313"/>
          </a:xfrm>
          <a:prstGeom prst="ellipse">
            <a:avLst/>
          </a:prstGeom>
          <a:gradFill rotWithShape="1">
            <a:gsLst>
              <a:gs pos="0">
                <a:srgbClr val="057F5C"/>
              </a:gs>
              <a:gs pos="50000">
                <a:srgbClr val="04684B"/>
              </a:gs>
              <a:gs pos="100000">
                <a:srgbClr val="057F5C"/>
              </a:gs>
            </a:gsLst>
            <a:lin ang="5400000" scaled="1"/>
          </a:gradFill>
          <a:ln w="19050">
            <a:solidFill>
              <a:srgbClr val="FFFFFF"/>
            </a:solidFill>
            <a:rou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1800" kern="0">
                <a:solidFill>
                  <a:srgbClr val="FFFFFF"/>
                </a:solidFill>
                <a:latin typeface="Arial Black" panose="020B0A04020102020204" pitchFamily="34" charset="0"/>
                <a:ea typeface="Gulim" panose="020B0600000101010101" pitchFamily="34" charset="-127"/>
              </a:rPr>
              <a:t>5</a:t>
            </a:r>
            <a:endParaRPr lang="en-US" altLang="zh-CN" sz="1800" kern="0">
              <a:solidFill>
                <a:srgbClr val="FFFFFF"/>
              </a:solidFill>
              <a:latin typeface="Arial Black" panose="020B0A04020102020204" pitchFamily="34" charset="0"/>
              <a:ea typeface="Gulim" panose="020B0600000101010101" pitchFamily="34" charset="-127"/>
            </a:endParaRPr>
          </a:p>
        </p:txBody>
      </p:sp>
      <p:sp>
        <p:nvSpPr>
          <p:cNvPr id="29" name="Oval 735"/>
          <p:cNvSpPr>
            <a:spLocks noChangeArrowheads="1"/>
          </p:cNvSpPr>
          <p:nvPr/>
        </p:nvSpPr>
        <p:spPr bwMode="auto">
          <a:xfrm>
            <a:off x="2289175" y="3870325"/>
            <a:ext cx="123825" cy="125413"/>
          </a:xfrm>
          <a:prstGeom prst="ellipse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00" ker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1" name="Oval 738"/>
          <p:cNvSpPr>
            <a:spLocks noChangeArrowheads="1"/>
          </p:cNvSpPr>
          <p:nvPr/>
        </p:nvSpPr>
        <p:spPr bwMode="auto">
          <a:xfrm>
            <a:off x="2289175" y="4483100"/>
            <a:ext cx="123825" cy="125413"/>
          </a:xfrm>
          <a:prstGeom prst="ellipse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00" ker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3" name="Oval 741"/>
          <p:cNvSpPr>
            <a:spLocks noChangeArrowheads="1"/>
          </p:cNvSpPr>
          <p:nvPr/>
        </p:nvSpPr>
        <p:spPr bwMode="auto">
          <a:xfrm>
            <a:off x="2289175" y="5094288"/>
            <a:ext cx="123825" cy="125412"/>
          </a:xfrm>
          <a:prstGeom prst="ellipse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00" ker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0498" name="TextBox 5" hidden="1"/>
          <p:cNvSpPr txBox="1">
            <a:spLocks noChangeArrowheads="1"/>
          </p:cNvSpPr>
          <p:nvPr/>
        </p:nvSpPr>
        <p:spPr bwMode="auto">
          <a:xfrm>
            <a:off x="1939925" y="1954213"/>
            <a:ext cx="1943100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9" name="矩形 6" hidden="1"/>
          <p:cNvSpPr>
            <a:spLocks noChangeArrowheads="1"/>
          </p:cNvSpPr>
          <p:nvPr/>
        </p:nvSpPr>
        <p:spPr bwMode="auto">
          <a:xfrm>
            <a:off x="1939925" y="3025775"/>
            <a:ext cx="1471613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00" name="矩形 7" hidden="1"/>
          <p:cNvSpPr>
            <a:spLocks noChangeArrowheads="1"/>
          </p:cNvSpPr>
          <p:nvPr/>
        </p:nvSpPr>
        <p:spPr bwMode="auto">
          <a:xfrm>
            <a:off x="2011363" y="4240213"/>
            <a:ext cx="1471612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01" name="矩形 8" hidden="1"/>
          <p:cNvSpPr>
            <a:spLocks noChangeArrowheads="1"/>
          </p:cNvSpPr>
          <p:nvPr/>
        </p:nvSpPr>
        <p:spPr bwMode="auto">
          <a:xfrm>
            <a:off x="2011363" y="5526088"/>
            <a:ext cx="1471612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20215" y="407670"/>
            <a:ext cx="5732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目录：</a:t>
            </a: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395288" y="117475"/>
            <a:ext cx="504666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ko-KR" altLang="en-US" sz="2400">
                <a:solidFill>
                  <a:schemeClr val="bg1"/>
                </a:solidFill>
                <a:latin typeface="Gulim" panose="020B0600000101010101" pitchFamily="34" charset="-127"/>
              </a:rPr>
              <a:t>绿色回收</a:t>
            </a:r>
            <a:r>
              <a:rPr lang="zh-CN" altLang="en-US" sz="2400">
                <a:solidFill>
                  <a:schemeClr val="bg1"/>
                </a:solidFill>
                <a:latin typeface="Gulim" panose="020B0600000101010101" pitchFamily="34" charset="-127"/>
              </a:rPr>
              <a:t>工作的近期规划</a:t>
            </a:r>
            <a:endParaRPr lang="zh-CN" altLang="en-US" sz="2400">
              <a:solidFill>
                <a:schemeClr val="bg1"/>
              </a:solidFill>
              <a:latin typeface="Gulim" panose="020B0600000101010101" pitchFamily="34" charset="-127"/>
            </a:endParaRPr>
          </a:p>
        </p:txBody>
      </p:sp>
      <p:pic>
        <p:nvPicPr>
          <p:cNvPr id="35842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685" y="-17780"/>
            <a:ext cx="923798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北京1.84吨垃圾每天，填埋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890" y="3123565"/>
            <a:ext cx="3156585" cy="3448685"/>
          </a:xfrm>
          <a:prstGeom prst="rect">
            <a:avLst/>
          </a:prstGeom>
        </p:spPr>
      </p:pic>
      <p:pic>
        <p:nvPicPr>
          <p:cNvPr id="6" name="图片 5" descr="微信图片_201805231258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45" y="3123565"/>
            <a:ext cx="2972435" cy="3448685"/>
          </a:xfrm>
          <a:prstGeom prst="rect">
            <a:avLst/>
          </a:prstGeom>
        </p:spPr>
      </p:pic>
      <p:pic>
        <p:nvPicPr>
          <p:cNvPr id="7" name="图片 6" descr="微信图片_201805231301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" y="3123565"/>
            <a:ext cx="2613660" cy="3448050"/>
          </a:xfrm>
          <a:prstGeom prst="rect">
            <a:avLst/>
          </a:prstGeom>
        </p:spPr>
      </p:pic>
      <p:pic>
        <p:nvPicPr>
          <p:cNvPr id="8" name="图片 7" descr="微信图片_201805231258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45" y="3031490"/>
            <a:ext cx="2972435" cy="3448685"/>
          </a:xfrm>
          <a:prstGeom prst="rect">
            <a:avLst/>
          </a:prstGeom>
        </p:spPr>
      </p:pic>
      <p:pic>
        <p:nvPicPr>
          <p:cNvPr id="9" name="图片 8" descr="微信图片_201805231301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" y="3124200"/>
            <a:ext cx="2613660" cy="3448050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内容占位符 2"/>
          <p:cNvSpPr>
            <a:spLocks noGrp="1" noChangeArrowheads="1"/>
          </p:cNvSpPr>
          <p:nvPr/>
        </p:nvSpPr>
        <p:spPr bwMode="auto">
          <a:xfrm>
            <a:off x="179388" y="46038"/>
            <a:ext cx="9382125" cy="1500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/>
            <a:r>
              <a:rPr lang="zh-CN" altLang="en-US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规范操作、无害处理</a:t>
            </a:r>
            <a:endParaRPr lang="zh-CN" altLang="en-US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 marL="342900" indent="-342900"/>
            <a:endParaRPr lang="zh-CN" altLang="en-US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6626" name="Picture 3" descr="QQ图片20150917114208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3850" y="841375"/>
            <a:ext cx="4968875" cy="600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AutoShape 4"/>
          <p:cNvSpPr/>
          <p:nvPr/>
        </p:nvSpPr>
        <p:spPr bwMode="auto">
          <a:xfrm>
            <a:off x="5724525" y="1412875"/>
            <a:ext cx="1584325" cy="1000125"/>
          </a:xfrm>
          <a:prstGeom prst="borderCallout1">
            <a:avLst>
              <a:gd name="adj1" fmla="val 11435"/>
              <a:gd name="adj2" fmla="val -4806"/>
              <a:gd name="adj3" fmla="val 102032"/>
              <a:gd name="adj4" fmla="val -111139"/>
            </a:avLst>
          </a:prstGeom>
          <a:solidFill>
            <a:srgbClr val="FFFFFF"/>
          </a:solidFill>
          <a:ln w="19050">
            <a:solidFill>
              <a:schemeClr val="hlink"/>
            </a:solidFill>
            <a:miter lim="800000"/>
          </a:ln>
        </p:spPr>
        <p:txBody>
          <a:bodyPr wrap="none" lIns="342265" tIns="36195" rIns="90170" bIns="36195" anchor="ctr"/>
          <a:lstStyle/>
          <a:p>
            <a:pPr algn="ctr"/>
            <a:r>
              <a:rPr lang="zh-CN" altLang="en-US">
                <a:latin typeface="Gulim" panose="020B0600000101010101" pitchFamily="34" charset="-127"/>
              </a:rPr>
              <a:t>整齐的堆放</a:t>
            </a:r>
            <a:endParaRPr lang="zh-CN" altLang="en-US">
              <a:latin typeface="Gulim" panose="020B0600000101010101" pitchFamily="34" charset="-127"/>
            </a:endParaRPr>
          </a:p>
          <a:p>
            <a:pPr algn="ctr"/>
            <a:r>
              <a:rPr lang="zh-CN" altLang="en-US">
                <a:latin typeface="Gulim" panose="020B0600000101010101" pitchFamily="34" charset="-127"/>
              </a:rPr>
              <a:t>明显的标识</a:t>
            </a:r>
            <a:endParaRPr lang="zh-CN" altLang="en-US">
              <a:latin typeface="Gulim" panose="020B0600000101010101" pitchFamily="34" charset="-127"/>
            </a:endParaRPr>
          </a:p>
          <a:p>
            <a:pPr algn="ctr"/>
            <a:r>
              <a:rPr lang="zh-CN" altLang="en-US">
                <a:latin typeface="Gulim" panose="020B0600000101010101" pitchFamily="34" charset="-127"/>
              </a:rPr>
              <a:t>数据的追朔</a:t>
            </a:r>
            <a:endParaRPr lang="zh-CN" altLang="en-US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6628" name="AutoShape 5"/>
          <p:cNvSpPr/>
          <p:nvPr/>
        </p:nvSpPr>
        <p:spPr bwMode="auto">
          <a:xfrm>
            <a:off x="5867400" y="3141663"/>
            <a:ext cx="1585913" cy="998537"/>
          </a:xfrm>
          <a:prstGeom prst="borderCallout1">
            <a:avLst>
              <a:gd name="adj1" fmla="val 11435"/>
              <a:gd name="adj2" fmla="val -4806"/>
              <a:gd name="adj3" fmla="val 102032"/>
              <a:gd name="adj4" fmla="val -111139"/>
            </a:avLst>
          </a:prstGeom>
          <a:solidFill>
            <a:srgbClr val="FFFFFF"/>
          </a:solidFill>
          <a:ln w="19050">
            <a:solidFill>
              <a:schemeClr val="hlink"/>
            </a:solidFill>
            <a:miter lim="800000"/>
          </a:ln>
        </p:spPr>
        <p:txBody>
          <a:bodyPr wrap="none" lIns="342265" tIns="36195" rIns="90170" bIns="36195" anchor="ctr"/>
          <a:lstStyle/>
          <a:p>
            <a:pPr algn="ctr"/>
            <a:r>
              <a:rPr lang="zh-CN" altLang="en-US">
                <a:latin typeface="Gulim" panose="020B0600000101010101" pitchFamily="34" charset="-127"/>
              </a:rPr>
              <a:t>统一流水线</a:t>
            </a:r>
            <a:endParaRPr lang="zh-CN" altLang="en-US">
              <a:latin typeface="Gulim" panose="020B0600000101010101" pitchFamily="34" charset="-127"/>
            </a:endParaRPr>
          </a:p>
          <a:p>
            <a:pPr algn="ctr"/>
            <a:r>
              <a:rPr lang="zh-CN" altLang="en-US">
                <a:latin typeface="Gulim" panose="020B0600000101010101" pitchFamily="34" charset="-127"/>
              </a:rPr>
              <a:t>明细的分工</a:t>
            </a:r>
            <a:endParaRPr lang="zh-CN" altLang="en-US">
              <a:latin typeface="Gulim" panose="020B0600000101010101" pitchFamily="34" charset="-127"/>
            </a:endParaRPr>
          </a:p>
          <a:p>
            <a:pPr algn="ctr"/>
            <a:r>
              <a:rPr lang="zh-CN" altLang="en-US">
                <a:latin typeface="Gulim" panose="020B0600000101010101" pitchFamily="34" charset="-127"/>
              </a:rPr>
              <a:t>危废无害收集</a:t>
            </a:r>
            <a:endParaRPr lang="zh-CN" altLang="en-US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6" name="AutoShape 709"/>
          <p:cNvSpPr>
            <a:spLocks noChangeArrowheads="1"/>
          </p:cNvSpPr>
          <p:nvPr/>
        </p:nvSpPr>
        <p:spPr bwMode="auto">
          <a:xfrm>
            <a:off x="179388" y="174625"/>
            <a:ext cx="4789487" cy="539750"/>
          </a:xfrm>
          <a:prstGeom prst="roundRect">
            <a:avLst>
              <a:gd name="adj" fmla="val 12032"/>
            </a:avLst>
          </a:prstGeom>
          <a:solidFill>
            <a:srgbClr val="808080">
              <a:alpha val="23137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</a:rPr>
              <a:t>电子垃圾的处置</a:t>
            </a:r>
            <a:endParaRPr lang="zh-CN" altLang="en-US" sz="1800" b="1" kern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6"/>
          <p:cNvPicPr>
            <a:picLocks noChangeAspect="1" noChangeArrowheads="1"/>
          </p:cNvPicPr>
          <p:nvPr/>
        </p:nvPicPr>
        <p:blipFill>
          <a:blip r:embed="rId1"/>
          <a:srcRect l="12344"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矩形 7"/>
          <p:cNvSpPr>
            <a:spLocks noChangeArrowheads="1"/>
          </p:cNvSpPr>
          <p:nvPr/>
        </p:nvSpPr>
        <p:spPr bwMode="auto">
          <a:xfrm>
            <a:off x="365125" y="947420"/>
            <a:ext cx="8567420" cy="56692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8101013" y="1701800"/>
            <a:ext cx="457200" cy="2430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工人拆解现场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028700" y="5437188"/>
            <a:ext cx="56324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7653" name="内容占位符 2"/>
          <p:cNvSpPr>
            <a:spLocks noGrp="1" noChangeArrowheads="1"/>
          </p:cNvSpPr>
          <p:nvPr/>
        </p:nvSpPr>
        <p:spPr bwMode="auto">
          <a:xfrm>
            <a:off x="364808" y="274638"/>
            <a:ext cx="6959600" cy="5032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资源化环节情况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/>
                </a:solidFill>
                <a:latin typeface="Calibri" panose="020F0502020204030204" charset="0"/>
                <a:sym typeface="Calibri" panose="020F0502020204030204" charset="0"/>
              </a:rPr>
              <a:t>废弃电器电子产品主要回收处理技术</a:t>
            </a:r>
            <a:endParaRPr lang="zh-CN" altLang="en-US" sz="2000">
              <a:solidFill>
                <a:schemeClr val="tx2"/>
              </a:solidFill>
              <a:latin typeface="Calibri" panose="020F0502020204030204" charset="0"/>
              <a:sym typeface="Calibri" panose="020F0502020204030204" charset="0"/>
            </a:endParaRPr>
          </a:p>
          <a:p>
            <a:pPr marL="342900" indent="-342900"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900113" y="6021388"/>
            <a:ext cx="6919912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已建成年回收拆解280万台废家电拆解处理厂</a:t>
            </a:r>
            <a:endParaRPr lang="zh-CN" altLang="en-US" b="1">
              <a:solidFill>
                <a:schemeClr val="bg1"/>
              </a:solidFill>
            </a:endParaRPr>
          </a:p>
        </p:txBody>
      </p:sp>
      <p:graphicFrame>
        <p:nvGraphicFramePr>
          <p:cNvPr id="16392" name="Group 8"/>
          <p:cNvGraphicFramePr>
            <a:graphicFrameLocks noGrp="1"/>
          </p:cNvGraphicFramePr>
          <p:nvPr/>
        </p:nvGraphicFramePr>
        <p:xfrm>
          <a:off x="409575" y="1701800"/>
          <a:ext cx="3600450" cy="4516755"/>
        </p:xfrm>
        <a:graphic>
          <a:graphicData uri="http://schemas.openxmlformats.org/drawingml/2006/table">
            <a:tbl>
              <a:tblPr/>
              <a:tblGrid>
                <a:gridCol w="936625"/>
                <a:gridCol w="2663825"/>
              </a:tblGrid>
              <a:tr h="4368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种类</a:t>
                      </a: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处理技术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</a:tr>
              <a:tr h="8591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废电视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机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1. 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人工拆卸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；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2. 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显像管分离处理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3. 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破碎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；       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4. 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分选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废洗衣机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1. 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人工拆卸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；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2. 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压缩减容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3. 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破碎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；       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4. 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分选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66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废电冰箱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1. 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人工拆卸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2. 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制冷剂抽提和压缩机拆除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3. 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密闭式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箱体破碎处理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4. 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分选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8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废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空调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1. 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人工拆卸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；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2. 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制冷剂抽提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3.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破碎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；        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4.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分选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5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废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计算机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1.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人工拆卸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2. 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拆分后主要部件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-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显示器、电路板等进一步处理；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3. 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机架等直接回收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415" name="Group 31"/>
          <p:cNvGraphicFramePr>
            <a:graphicFrameLocks noGrp="1"/>
          </p:cNvGraphicFramePr>
          <p:nvPr/>
        </p:nvGraphicFramePr>
        <p:xfrm>
          <a:off x="4284980" y="1690370"/>
          <a:ext cx="4433570" cy="4516120"/>
        </p:xfrm>
        <a:graphic>
          <a:graphicData uri="http://schemas.openxmlformats.org/drawingml/2006/table">
            <a:tbl>
              <a:tblPr/>
              <a:tblGrid>
                <a:gridCol w="1555750"/>
                <a:gridCol w="2877820"/>
              </a:tblGrid>
              <a:tr h="73850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拆余物和零部件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处理</a:t>
                      </a:r>
                      <a:r>
                        <a:rPr kumimoji="0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技术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</a:tr>
              <a:tr h="45847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显示器荧光粉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真空吸除法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83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屏锥分离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CRT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锥玻璃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电热丝法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破碎、清洗（干法、湿法）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元器件拆除</a:t>
                      </a: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线路板</a:t>
                      </a: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热风枪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/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液体介质加热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/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机械切割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物理破碎分选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废塑料</a:t>
                      </a: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物理再生、化学改性</a:t>
                      </a: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3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废电线电缆</a:t>
                      </a: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剥线机或铜米机处理</a:t>
                      </a: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铁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金属分离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磁选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9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铜、铝和塑料等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涡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电流或静电分选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贵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金属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回收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charset="0"/>
                          <a:ea typeface="微软雅黑" panose="020B0503020204020204" pitchFamily="34" charset="-122"/>
                          <a:sym typeface="Calibri" panose="020F050202020403020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湿法或火法冶金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0616" marR="60616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4" name="图片 6"/>
          <p:cNvPicPr>
            <a:picLocks noChangeAspect="1" noChangeArrowheads="1"/>
          </p:cNvPicPr>
          <p:nvPr/>
        </p:nvPicPr>
        <p:blipFill>
          <a:blip r:embed="rId1"/>
          <a:srcRect l="12344"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95" name="矩形 7"/>
          <p:cNvSpPr>
            <a:spLocks noChangeArrowheads="1"/>
          </p:cNvSpPr>
          <p:nvPr/>
        </p:nvSpPr>
        <p:spPr bwMode="auto">
          <a:xfrm>
            <a:off x="287338" y="892175"/>
            <a:ext cx="8567737" cy="5761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anchor="ctr"/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96" name="Text Box 4"/>
          <p:cNvSpPr txBox="1">
            <a:spLocks noChangeArrowheads="1"/>
          </p:cNvSpPr>
          <p:nvPr/>
        </p:nvSpPr>
        <p:spPr bwMode="auto">
          <a:xfrm>
            <a:off x="8101013" y="1701800"/>
            <a:ext cx="457200" cy="2430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工人拆解现场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5197" name="Text Box 5"/>
          <p:cNvSpPr txBox="1">
            <a:spLocks noChangeArrowheads="1"/>
          </p:cNvSpPr>
          <p:nvPr/>
        </p:nvSpPr>
        <p:spPr bwMode="auto">
          <a:xfrm>
            <a:off x="1028700" y="5437188"/>
            <a:ext cx="56324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198" name="内容占位符 2"/>
          <p:cNvSpPr>
            <a:spLocks noGrp="1" noChangeArrowheads="1"/>
          </p:cNvSpPr>
          <p:nvPr/>
        </p:nvSpPr>
        <p:spPr bwMode="auto">
          <a:xfrm>
            <a:off x="252413" y="404813"/>
            <a:ext cx="6959600" cy="5032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000">
              <a:solidFill>
                <a:schemeClr val="tx2"/>
              </a:solidFill>
              <a:latin typeface="Calibri" panose="020F0502020204030204" charset="0"/>
              <a:sym typeface="Calibri" panose="020F0502020204030204" charset="0"/>
            </a:endParaRPr>
          </a:p>
          <a:p>
            <a:pPr marL="342900" indent="-342900"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5199" name="Text Box 7"/>
          <p:cNvSpPr txBox="1">
            <a:spLocks noChangeArrowheads="1"/>
          </p:cNvSpPr>
          <p:nvPr/>
        </p:nvSpPr>
        <p:spPr bwMode="auto">
          <a:xfrm>
            <a:off x="900113" y="6021388"/>
            <a:ext cx="6919912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已建成年回收拆解280万台废家电拆解处理厂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5200" name="Rectangle 6"/>
          <p:cNvSpPr txBox="1">
            <a:spLocks noGrp="1" noChangeArrowheads="1"/>
          </p:cNvSpPr>
          <p:nvPr/>
        </p:nvSpPr>
        <p:spPr bwMode="auto">
          <a:xfrm>
            <a:off x="3124200" y="6356350"/>
            <a:ext cx="2895600" cy="4048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fld id="{317C0F7D-F4D3-4084-94EB-704C7AFD8B6D}" type="slidenum">
              <a:rPr lang="en-US" altLang="zh-CN" sz="1200">
                <a:solidFill>
                  <a:srgbClr val="898989"/>
                </a:solidFill>
                <a:latin typeface="Calibri" panose="020F0502020204030204" charset="0"/>
              </a:rPr>
            </a:fld>
            <a:endParaRPr lang="en-US" altLang="zh-CN" sz="1200">
              <a:solidFill>
                <a:srgbClr val="898989"/>
              </a:solidFill>
              <a:latin typeface="Calibri" panose="020F0502020204030204" charset="0"/>
            </a:endParaRPr>
          </a:p>
        </p:txBody>
      </p:sp>
      <p:sp>
        <p:nvSpPr>
          <p:cNvPr id="5201" name="Rectangle 5"/>
          <p:cNvSpPr>
            <a:spLocks noChangeArrowheads="1"/>
          </p:cNvSpPr>
          <p:nvPr/>
        </p:nvSpPr>
        <p:spPr bwMode="auto">
          <a:xfrm>
            <a:off x="1619250" y="909638"/>
            <a:ext cx="2447925" cy="519112"/>
          </a:xfrm>
          <a:prstGeom prst="rect">
            <a:avLst/>
          </a:prstGeom>
          <a:gradFill rotWithShape="1">
            <a:gsLst>
              <a:gs pos="0">
                <a:srgbClr val="CC99FF">
                  <a:alpha val="75000"/>
                </a:srgbClr>
              </a:gs>
              <a:gs pos="50000">
                <a:srgbClr val="3399FF">
                  <a:alpha val="75000"/>
                </a:srgbClr>
              </a:gs>
              <a:gs pos="100000">
                <a:srgbClr val="CC99FF">
                  <a:alpha val="75000"/>
                </a:srgbClr>
              </a:gs>
            </a:gsLst>
            <a:lin ang="5400000" scaled="1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i="1">
                <a:ea typeface="黑体" panose="02010609060101010101" pitchFamily="49" charset="-122"/>
              </a:rPr>
              <a:t>CRT</a:t>
            </a:r>
            <a:r>
              <a:rPr lang="zh-CN" altLang="en-US">
                <a:ea typeface="黑体" panose="02010609060101010101" pitchFamily="49" charset="-122"/>
              </a:rPr>
              <a:t>电视机</a:t>
            </a:r>
            <a:r>
              <a:rPr lang="en-US" altLang="zh-CN">
                <a:ea typeface="黑体" panose="02010609060101010101" pitchFamily="49" charset="-122"/>
              </a:rPr>
              <a:t>/</a:t>
            </a:r>
            <a:r>
              <a:rPr lang="zh-CN" altLang="en-US">
                <a:ea typeface="黑体" panose="02010609060101010101" pitchFamily="49" charset="-122"/>
              </a:rPr>
              <a:t>显示器</a:t>
            </a:r>
            <a:r>
              <a:rPr lang="zh-CN" altLang="en-US" sz="2800">
                <a:ea typeface="黑体" panose="02010609060101010101" pitchFamily="49" charset="-122"/>
              </a:rPr>
              <a:t>   </a:t>
            </a:r>
            <a:endParaRPr lang="zh-CN" altLang="en-US" sz="2800">
              <a:ea typeface="黑体" panose="02010609060101010101" pitchFamily="49" charset="-122"/>
            </a:endParaRPr>
          </a:p>
        </p:txBody>
      </p:sp>
      <p:sp>
        <p:nvSpPr>
          <p:cNvPr id="5202" name="Rectangle 52"/>
          <p:cNvSpPr>
            <a:spLocks noChangeArrowheads="1"/>
          </p:cNvSpPr>
          <p:nvPr/>
        </p:nvSpPr>
        <p:spPr bwMode="auto">
          <a:xfrm>
            <a:off x="323850" y="1341438"/>
            <a:ext cx="1209675" cy="363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废电视</a:t>
            </a:r>
            <a:r>
              <a:rPr lang="en-US" altLang="zh-CN" sz="1200">
                <a:ea typeface="黑体" panose="02010609060101010101" pitchFamily="49" charset="-122"/>
              </a:rPr>
              <a:t>/</a:t>
            </a:r>
            <a:r>
              <a:rPr lang="zh-CN" altLang="en-US" sz="1200">
                <a:ea typeface="黑体" panose="02010609060101010101" pitchFamily="49" charset="-122"/>
              </a:rPr>
              <a:t>显示器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03" name="Line 53"/>
          <p:cNvSpPr>
            <a:spLocks noChangeShapeType="1"/>
          </p:cNvSpPr>
          <p:nvPr/>
        </p:nvSpPr>
        <p:spPr bwMode="auto">
          <a:xfrm>
            <a:off x="885825" y="1665288"/>
            <a:ext cx="0" cy="3698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04" name="Rectangle 54"/>
          <p:cNvSpPr>
            <a:spLocks noChangeArrowheads="1"/>
          </p:cNvSpPr>
          <p:nvPr/>
        </p:nvSpPr>
        <p:spPr bwMode="auto">
          <a:xfrm>
            <a:off x="342900" y="1993900"/>
            <a:ext cx="915988" cy="365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人工拆解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05" name="Line 55"/>
          <p:cNvSpPr>
            <a:spLocks noChangeShapeType="1"/>
          </p:cNvSpPr>
          <p:nvPr/>
        </p:nvSpPr>
        <p:spPr bwMode="auto">
          <a:xfrm>
            <a:off x="1239838" y="2106613"/>
            <a:ext cx="393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06" name="Rectangle 56"/>
          <p:cNvSpPr>
            <a:spLocks noChangeArrowheads="1"/>
          </p:cNvSpPr>
          <p:nvPr/>
        </p:nvSpPr>
        <p:spPr bwMode="auto">
          <a:xfrm>
            <a:off x="1965325" y="1454150"/>
            <a:ext cx="914400" cy="365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电源线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07" name="Rectangle 57"/>
          <p:cNvSpPr>
            <a:spLocks noChangeArrowheads="1"/>
          </p:cNvSpPr>
          <p:nvPr/>
        </p:nvSpPr>
        <p:spPr bwMode="auto">
          <a:xfrm>
            <a:off x="1965325" y="1981200"/>
            <a:ext cx="914400" cy="363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塑料外壳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08" name="Rectangle 58"/>
          <p:cNvSpPr>
            <a:spLocks noChangeArrowheads="1"/>
          </p:cNvSpPr>
          <p:nvPr/>
        </p:nvSpPr>
        <p:spPr bwMode="auto">
          <a:xfrm>
            <a:off x="1965325" y="2427288"/>
            <a:ext cx="914400" cy="363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电路板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09" name="Rectangle 59"/>
          <p:cNvSpPr>
            <a:spLocks noChangeArrowheads="1"/>
          </p:cNvSpPr>
          <p:nvPr/>
        </p:nvSpPr>
        <p:spPr bwMode="auto">
          <a:xfrm>
            <a:off x="1965325" y="2846388"/>
            <a:ext cx="914400" cy="363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扬声器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10" name="Rectangle 60"/>
          <p:cNvSpPr>
            <a:spLocks noChangeArrowheads="1"/>
          </p:cNvSpPr>
          <p:nvPr/>
        </p:nvSpPr>
        <p:spPr bwMode="auto">
          <a:xfrm>
            <a:off x="1965325" y="3386138"/>
            <a:ext cx="914400" cy="363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偏转线圈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11" name="Line 61"/>
          <p:cNvSpPr>
            <a:spLocks noChangeShapeType="1"/>
          </p:cNvSpPr>
          <p:nvPr/>
        </p:nvSpPr>
        <p:spPr bwMode="auto">
          <a:xfrm flipH="1">
            <a:off x="1627188" y="1543050"/>
            <a:ext cx="6350" cy="2166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12" name="Line 62"/>
          <p:cNvSpPr>
            <a:spLocks noChangeShapeType="1"/>
          </p:cNvSpPr>
          <p:nvPr/>
        </p:nvSpPr>
        <p:spPr bwMode="auto">
          <a:xfrm>
            <a:off x="1614488" y="1566863"/>
            <a:ext cx="393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13" name="Line 63"/>
          <p:cNvSpPr>
            <a:spLocks noChangeShapeType="1"/>
          </p:cNvSpPr>
          <p:nvPr/>
        </p:nvSpPr>
        <p:spPr bwMode="auto">
          <a:xfrm>
            <a:off x="1614488" y="2105025"/>
            <a:ext cx="3937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14" name="Line 64"/>
          <p:cNvSpPr>
            <a:spLocks noChangeShapeType="1"/>
          </p:cNvSpPr>
          <p:nvPr/>
        </p:nvSpPr>
        <p:spPr bwMode="auto">
          <a:xfrm>
            <a:off x="1614488" y="2538413"/>
            <a:ext cx="3937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15" name="Line 65"/>
          <p:cNvSpPr>
            <a:spLocks noChangeShapeType="1"/>
          </p:cNvSpPr>
          <p:nvPr/>
        </p:nvSpPr>
        <p:spPr bwMode="auto">
          <a:xfrm>
            <a:off x="1614488" y="2957513"/>
            <a:ext cx="393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16" name="Line 66"/>
          <p:cNvSpPr>
            <a:spLocks noChangeShapeType="1"/>
          </p:cNvSpPr>
          <p:nvPr/>
        </p:nvSpPr>
        <p:spPr bwMode="auto">
          <a:xfrm>
            <a:off x="1614488" y="3495675"/>
            <a:ext cx="3937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17" name="Line 67"/>
          <p:cNvSpPr>
            <a:spLocks noChangeShapeType="1"/>
          </p:cNvSpPr>
          <p:nvPr/>
        </p:nvSpPr>
        <p:spPr bwMode="auto">
          <a:xfrm flipH="1">
            <a:off x="879475" y="2303463"/>
            <a:ext cx="6350" cy="1682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18" name="Rectangle 68"/>
          <p:cNvSpPr>
            <a:spLocks noChangeArrowheads="1"/>
          </p:cNvSpPr>
          <p:nvPr/>
        </p:nvSpPr>
        <p:spPr bwMode="auto">
          <a:xfrm>
            <a:off x="473075" y="3817938"/>
            <a:ext cx="785813" cy="365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显像管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19" name="Rectangle 69"/>
          <p:cNvSpPr>
            <a:spLocks noChangeArrowheads="1"/>
          </p:cNvSpPr>
          <p:nvPr/>
        </p:nvSpPr>
        <p:spPr bwMode="auto">
          <a:xfrm>
            <a:off x="473075" y="5002213"/>
            <a:ext cx="785813" cy="727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屏锥</a:t>
            </a:r>
            <a:endParaRPr lang="zh-CN" altLang="en-US" sz="1200">
              <a:ea typeface="黑体" panose="02010609060101010101" pitchFamily="49" charset="-122"/>
            </a:endParaRPr>
          </a:p>
          <a:p>
            <a:r>
              <a:rPr lang="zh-CN" altLang="en-US" sz="1200">
                <a:ea typeface="黑体" panose="02010609060101010101" pitchFamily="49" charset="-122"/>
              </a:rPr>
              <a:t>分离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20" name="Line 70"/>
          <p:cNvSpPr>
            <a:spLocks noChangeShapeType="1"/>
          </p:cNvSpPr>
          <p:nvPr/>
        </p:nvSpPr>
        <p:spPr bwMode="auto">
          <a:xfrm>
            <a:off x="1239838" y="5224463"/>
            <a:ext cx="3937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21" name="Line 71"/>
          <p:cNvSpPr>
            <a:spLocks noChangeShapeType="1"/>
          </p:cNvSpPr>
          <p:nvPr/>
        </p:nvSpPr>
        <p:spPr bwMode="auto">
          <a:xfrm>
            <a:off x="1239838" y="5549900"/>
            <a:ext cx="393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22" name="Rectangle 72"/>
          <p:cNvSpPr>
            <a:spLocks noChangeArrowheads="1"/>
          </p:cNvSpPr>
          <p:nvPr/>
        </p:nvSpPr>
        <p:spPr bwMode="auto">
          <a:xfrm>
            <a:off x="1970088" y="4573588"/>
            <a:ext cx="785812" cy="365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防爆带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23" name="Line 73"/>
          <p:cNvSpPr>
            <a:spLocks noChangeShapeType="1"/>
          </p:cNvSpPr>
          <p:nvPr/>
        </p:nvSpPr>
        <p:spPr bwMode="auto">
          <a:xfrm>
            <a:off x="830263" y="4778375"/>
            <a:ext cx="1177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24" name="Rectangle 78"/>
          <p:cNvSpPr>
            <a:spLocks noChangeArrowheads="1"/>
          </p:cNvSpPr>
          <p:nvPr/>
        </p:nvSpPr>
        <p:spPr bwMode="auto">
          <a:xfrm>
            <a:off x="1595438" y="5006975"/>
            <a:ext cx="785812" cy="363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荫罩板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25" name="Rectangle 79"/>
          <p:cNvSpPr>
            <a:spLocks noChangeArrowheads="1"/>
          </p:cNvSpPr>
          <p:nvPr/>
        </p:nvSpPr>
        <p:spPr bwMode="auto">
          <a:xfrm>
            <a:off x="1595438" y="5438775"/>
            <a:ext cx="785812" cy="363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锥玻璃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26" name="Line 80"/>
          <p:cNvSpPr>
            <a:spLocks noChangeShapeType="1"/>
          </p:cNvSpPr>
          <p:nvPr/>
        </p:nvSpPr>
        <p:spPr bwMode="auto">
          <a:xfrm>
            <a:off x="847725" y="6089650"/>
            <a:ext cx="7858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27" name="Rectangle 81"/>
          <p:cNvSpPr>
            <a:spLocks noChangeArrowheads="1"/>
          </p:cNvSpPr>
          <p:nvPr/>
        </p:nvSpPr>
        <p:spPr bwMode="auto">
          <a:xfrm>
            <a:off x="1595438" y="5870575"/>
            <a:ext cx="785812" cy="365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屏玻璃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28" name="Line 82"/>
          <p:cNvSpPr>
            <a:spLocks noChangeShapeType="1"/>
          </p:cNvSpPr>
          <p:nvPr/>
        </p:nvSpPr>
        <p:spPr bwMode="auto">
          <a:xfrm>
            <a:off x="2378075" y="6061075"/>
            <a:ext cx="393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29" name="Rectangle 83"/>
          <p:cNvSpPr>
            <a:spLocks noChangeArrowheads="1"/>
          </p:cNvSpPr>
          <p:nvPr/>
        </p:nvSpPr>
        <p:spPr bwMode="auto">
          <a:xfrm>
            <a:off x="2843213" y="5876925"/>
            <a:ext cx="1177925" cy="3651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吸除荧光粉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30" name="Line 84"/>
          <p:cNvSpPr>
            <a:spLocks noChangeShapeType="1"/>
          </p:cNvSpPr>
          <p:nvPr/>
        </p:nvSpPr>
        <p:spPr bwMode="auto">
          <a:xfrm>
            <a:off x="879475" y="4133850"/>
            <a:ext cx="1588" cy="971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31" name="Line 85"/>
          <p:cNvSpPr>
            <a:spLocks noChangeShapeType="1"/>
          </p:cNvSpPr>
          <p:nvPr/>
        </p:nvSpPr>
        <p:spPr bwMode="auto">
          <a:xfrm>
            <a:off x="823913" y="4360863"/>
            <a:ext cx="1177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32" name="Rectangle 86"/>
          <p:cNvSpPr>
            <a:spLocks noChangeArrowheads="1"/>
          </p:cNvSpPr>
          <p:nvPr/>
        </p:nvSpPr>
        <p:spPr bwMode="auto">
          <a:xfrm>
            <a:off x="1963738" y="4141788"/>
            <a:ext cx="785812" cy="365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泄真空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33" name="Line 87"/>
          <p:cNvSpPr>
            <a:spLocks noChangeShapeType="1"/>
          </p:cNvSpPr>
          <p:nvPr/>
        </p:nvSpPr>
        <p:spPr bwMode="auto">
          <a:xfrm>
            <a:off x="2730500" y="4360863"/>
            <a:ext cx="393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34" name="Rectangle 88"/>
          <p:cNvSpPr>
            <a:spLocks noChangeArrowheads="1"/>
          </p:cNvSpPr>
          <p:nvPr/>
        </p:nvSpPr>
        <p:spPr bwMode="auto">
          <a:xfrm>
            <a:off x="3132138" y="4149725"/>
            <a:ext cx="827087" cy="3603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电子枪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5235" name="Line 89"/>
          <p:cNvSpPr>
            <a:spLocks noChangeShapeType="1"/>
          </p:cNvSpPr>
          <p:nvPr/>
        </p:nvSpPr>
        <p:spPr bwMode="auto">
          <a:xfrm>
            <a:off x="879475" y="5653088"/>
            <a:ext cx="0" cy="484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5186" name="Object 66"/>
          <p:cNvGraphicFramePr/>
          <p:nvPr/>
        </p:nvGraphicFramePr>
        <p:xfrm>
          <a:off x="4213225" y="909638"/>
          <a:ext cx="1800225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0" name="" r:id="rId2" imgW="1981200" imgH="1447800" progId="">
                  <p:embed/>
                </p:oleObj>
              </mc:Choice>
              <mc:Fallback>
                <p:oleObj name="" r:id="rId2" imgW="1981200" imgH="1447800" progId="">
                  <p:embed/>
                  <p:pic>
                    <p:nvPicPr>
                      <p:cNvPr id="0" name="Picture 66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225" y="909638"/>
                        <a:ext cx="1800225" cy="13096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87" name="Object 67"/>
          <p:cNvGraphicFramePr/>
          <p:nvPr/>
        </p:nvGraphicFramePr>
        <p:xfrm>
          <a:off x="4213225" y="2276475"/>
          <a:ext cx="1800225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1" name="" r:id="rId4" imgW="1968500" imgH="1447800" progId="">
                  <p:embed/>
                </p:oleObj>
              </mc:Choice>
              <mc:Fallback>
                <p:oleObj name="" r:id="rId4" imgW="1968500" imgH="1447800" progId="">
                  <p:embed/>
                  <p:pic>
                    <p:nvPicPr>
                      <p:cNvPr id="0" name="Picture 6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225" y="2276475"/>
                        <a:ext cx="1800225" cy="15271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88" name="Object 68"/>
          <p:cNvGraphicFramePr/>
          <p:nvPr/>
        </p:nvGraphicFramePr>
        <p:xfrm>
          <a:off x="4213225" y="3789363"/>
          <a:ext cx="1800225" cy="152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2" name="" r:id="rId6" imgW="1943100" imgH="1447800" progId="">
                  <p:embed/>
                </p:oleObj>
              </mc:Choice>
              <mc:Fallback>
                <p:oleObj name="" r:id="rId6" imgW="1943100" imgH="1447800" progId="">
                  <p:embed/>
                  <p:pic>
                    <p:nvPicPr>
                      <p:cNvPr id="0" name="Picture 68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225" y="3789363"/>
                        <a:ext cx="1800225" cy="15255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89" name="Object 69"/>
          <p:cNvGraphicFramePr/>
          <p:nvPr/>
        </p:nvGraphicFramePr>
        <p:xfrm>
          <a:off x="4213225" y="5302250"/>
          <a:ext cx="18002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" name="" r:id="rId8" imgW="1930400" imgH="1447800" progId="">
                  <p:embed/>
                </p:oleObj>
              </mc:Choice>
              <mc:Fallback>
                <p:oleObj name="" r:id="rId8" imgW="1930400" imgH="1447800" progId="">
                  <p:embed/>
                  <p:pic>
                    <p:nvPicPr>
                      <p:cNvPr id="0" name="Picture 69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225" y="5302250"/>
                        <a:ext cx="1800225" cy="1295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36" name="Rectangle 150"/>
          <p:cNvSpPr>
            <a:spLocks noChangeArrowheads="1"/>
          </p:cNvSpPr>
          <p:nvPr/>
        </p:nvSpPr>
        <p:spPr bwMode="auto">
          <a:xfrm>
            <a:off x="6229350" y="981075"/>
            <a:ext cx="358775" cy="123825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整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机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拆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解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5237" name="Rectangle 151"/>
          <p:cNvSpPr>
            <a:spLocks noChangeArrowheads="1"/>
          </p:cNvSpPr>
          <p:nvPr/>
        </p:nvSpPr>
        <p:spPr bwMode="auto">
          <a:xfrm>
            <a:off x="6227763" y="2205038"/>
            <a:ext cx="396875" cy="1598612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清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洁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吸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尘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5238" name="Rectangle 152"/>
          <p:cNvSpPr>
            <a:spLocks noChangeArrowheads="1"/>
          </p:cNvSpPr>
          <p:nvPr/>
        </p:nvSpPr>
        <p:spPr bwMode="auto">
          <a:xfrm>
            <a:off x="6229350" y="3790950"/>
            <a:ext cx="396875" cy="1438275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电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路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板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分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离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5239" name="Rectangle 153"/>
          <p:cNvSpPr>
            <a:spLocks noChangeArrowheads="1"/>
          </p:cNvSpPr>
          <p:nvPr/>
        </p:nvSpPr>
        <p:spPr bwMode="auto">
          <a:xfrm>
            <a:off x="6227763" y="5302250"/>
            <a:ext cx="396875" cy="133985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显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像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管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分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离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graphicFrame>
        <p:nvGraphicFramePr>
          <p:cNvPr id="5190" name="Object 70"/>
          <p:cNvGraphicFramePr/>
          <p:nvPr/>
        </p:nvGraphicFramePr>
        <p:xfrm>
          <a:off x="6661150" y="909638"/>
          <a:ext cx="1908175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" name="" r:id="rId10" imgW="1993900" imgH="1333500" progId="">
                  <p:embed/>
                </p:oleObj>
              </mc:Choice>
              <mc:Fallback>
                <p:oleObj name="" r:id="rId10" imgW="1993900" imgH="1333500" progId="">
                  <p:embed/>
                  <p:pic>
                    <p:nvPicPr>
                      <p:cNvPr id="0" name="Picture 70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150" y="909638"/>
                        <a:ext cx="1908175" cy="13096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91" name="Object 71"/>
          <p:cNvGraphicFramePr/>
          <p:nvPr/>
        </p:nvGraphicFramePr>
        <p:xfrm>
          <a:off x="6661150" y="2276475"/>
          <a:ext cx="1908175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5" name="" r:id="rId12" imgW="1993900" imgH="1320800" progId="">
                  <p:embed/>
                </p:oleObj>
              </mc:Choice>
              <mc:Fallback>
                <p:oleObj name="" r:id="rId12" imgW="1993900" imgH="1320800" progId="">
                  <p:embed/>
                  <p:pic>
                    <p:nvPicPr>
                      <p:cNvPr id="0" name="Picture 71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150" y="2276475"/>
                        <a:ext cx="1908175" cy="14414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92" name="Object 72"/>
          <p:cNvGraphicFramePr/>
          <p:nvPr/>
        </p:nvGraphicFramePr>
        <p:xfrm>
          <a:off x="6661150" y="3860800"/>
          <a:ext cx="1908175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" name="" r:id="rId14" imgW="1930400" imgH="1333500" progId="">
                  <p:embed/>
                </p:oleObj>
              </mc:Choice>
              <mc:Fallback>
                <p:oleObj name="" r:id="rId14" imgW="1930400" imgH="1333500" progId="">
                  <p:embed/>
                  <p:pic>
                    <p:nvPicPr>
                      <p:cNvPr id="0" name="Picture 72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150" y="3860800"/>
                        <a:ext cx="1908175" cy="13096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93" name="Object 73"/>
          <p:cNvGraphicFramePr/>
          <p:nvPr/>
        </p:nvGraphicFramePr>
        <p:xfrm>
          <a:off x="6661150" y="5302250"/>
          <a:ext cx="190817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" name="" r:id="rId16" imgW="1943100" imgH="1333500" progId="">
                  <p:embed/>
                </p:oleObj>
              </mc:Choice>
              <mc:Fallback>
                <p:oleObj name="" r:id="rId16" imgW="1943100" imgH="1333500" progId="">
                  <p:embed/>
                  <p:pic>
                    <p:nvPicPr>
                      <p:cNvPr id="0" name="Picture 73"/>
                      <p:cNvPicPr>
                        <a:picLocks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150" y="5302250"/>
                        <a:ext cx="1908175" cy="13081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40" name="Rectangle 158"/>
          <p:cNvSpPr>
            <a:spLocks noChangeArrowheads="1"/>
          </p:cNvSpPr>
          <p:nvPr/>
        </p:nvSpPr>
        <p:spPr bwMode="auto">
          <a:xfrm>
            <a:off x="8604250" y="909638"/>
            <a:ext cx="358775" cy="1309687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屏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锥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分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离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5241" name="Rectangle 159"/>
          <p:cNvSpPr>
            <a:spLocks noChangeArrowheads="1"/>
          </p:cNvSpPr>
          <p:nvPr/>
        </p:nvSpPr>
        <p:spPr bwMode="auto">
          <a:xfrm>
            <a:off x="8604250" y="3068638"/>
            <a:ext cx="358775" cy="1598612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荫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罩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分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离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5242" name="Rectangle 160"/>
          <p:cNvSpPr>
            <a:spLocks noChangeArrowheads="1"/>
          </p:cNvSpPr>
          <p:nvPr/>
        </p:nvSpPr>
        <p:spPr bwMode="auto">
          <a:xfrm>
            <a:off x="8604250" y="5013325"/>
            <a:ext cx="358775" cy="1598613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荧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光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粉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回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收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5243" name="AutoShape 161"/>
          <p:cNvSpPr>
            <a:spLocks noChangeArrowheads="1"/>
          </p:cNvSpPr>
          <p:nvPr/>
        </p:nvSpPr>
        <p:spPr bwMode="auto">
          <a:xfrm>
            <a:off x="5219700" y="2276475"/>
            <a:ext cx="360363" cy="809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5244" name="AutoShape 162"/>
          <p:cNvSpPr>
            <a:spLocks noChangeArrowheads="1"/>
          </p:cNvSpPr>
          <p:nvPr/>
        </p:nvSpPr>
        <p:spPr bwMode="auto">
          <a:xfrm>
            <a:off x="5219700" y="3787775"/>
            <a:ext cx="360363" cy="809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5245" name="AutoShape 163"/>
          <p:cNvSpPr>
            <a:spLocks noChangeArrowheads="1"/>
          </p:cNvSpPr>
          <p:nvPr/>
        </p:nvSpPr>
        <p:spPr bwMode="auto">
          <a:xfrm>
            <a:off x="5219700" y="5300663"/>
            <a:ext cx="360363" cy="809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5246" name="AutoShape 164"/>
          <p:cNvSpPr>
            <a:spLocks noChangeArrowheads="1"/>
          </p:cNvSpPr>
          <p:nvPr/>
        </p:nvSpPr>
        <p:spPr bwMode="auto">
          <a:xfrm>
            <a:off x="7524750" y="2276475"/>
            <a:ext cx="360363" cy="809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5247" name="AutoShape 165"/>
          <p:cNvSpPr>
            <a:spLocks noChangeArrowheads="1"/>
          </p:cNvSpPr>
          <p:nvPr/>
        </p:nvSpPr>
        <p:spPr bwMode="auto">
          <a:xfrm>
            <a:off x="7524750" y="3787775"/>
            <a:ext cx="360363" cy="809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5248" name="AutoShape 166"/>
          <p:cNvSpPr>
            <a:spLocks noChangeArrowheads="1"/>
          </p:cNvSpPr>
          <p:nvPr/>
        </p:nvSpPr>
        <p:spPr bwMode="auto">
          <a:xfrm>
            <a:off x="7524750" y="5300663"/>
            <a:ext cx="360363" cy="809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5249" name="Line 167"/>
          <p:cNvSpPr>
            <a:spLocks noChangeShapeType="1"/>
          </p:cNvSpPr>
          <p:nvPr/>
        </p:nvSpPr>
        <p:spPr bwMode="auto">
          <a:xfrm>
            <a:off x="2378075" y="5629275"/>
            <a:ext cx="393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Rectangle 168"/>
          <p:cNvSpPr>
            <a:spLocks noChangeArrowheads="1"/>
          </p:cNvSpPr>
          <p:nvPr/>
        </p:nvSpPr>
        <p:spPr bwMode="auto">
          <a:xfrm>
            <a:off x="2771775" y="5373688"/>
            <a:ext cx="1177925" cy="3651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r>
              <a:rPr lang="zh-CN" altLang="en-US" sz="1200">
                <a:ea typeface="黑体" panose="02010609060101010101" pitchFamily="49" charset="-122"/>
              </a:rPr>
              <a:t>破碎清洗</a:t>
            </a:r>
            <a:endParaRPr lang="zh-CN" altLang="en-US" sz="1200"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 noChangeArrowheads="1"/>
          </p:cNvSpPr>
          <p:nvPr/>
        </p:nvSpPr>
        <p:spPr bwMode="auto">
          <a:xfrm>
            <a:off x="365125" y="276225"/>
            <a:ext cx="6959600" cy="5032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资源化环节实图</a:t>
            </a:r>
            <a:endParaRPr lang="zh-CN" altLang="en-US" sz="2000">
              <a:solidFill>
                <a:schemeClr val="tx2"/>
              </a:solidFill>
              <a:latin typeface="Calibri" panose="020F0502020204030204" charset="0"/>
              <a:sym typeface="Calibri" panose="020F0502020204030204" charset="0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 descr="QQ图片2015031423104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200" y="3420745"/>
            <a:ext cx="7774940" cy="167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Object 14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1252855"/>
            <a:ext cx="33845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图片 4" descr="007服务范围1014 拷贝.jpg"/>
          <p:cNvPicPr>
            <a:picLocks noChangeAspect="1" noChangeArrowheads="1"/>
          </p:cNvPicPr>
          <p:nvPr/>
        </p:nvPicPr>
        <p:blipFill>
          <a:blip r:embed="rId3"/>
          <a:srcRect l="57811" b="61046"/>
          <a:stretch>
            <a:fillRect/>
          </a:stretch>
        </p:blipFill>
        <p:spPr bwMode="auto">
          <a:xfrm>
            <a:off x="4282440" y="1252855"/>
            <a:ext cx="356870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矩形 6"/>
          <p:cNvSpPr>
            <a:spLocks noChangeArrowheads="1"/>
          </p:cNvSpPr>
          <p:nvPr/>
        </p:nvSpPr>
        <p:spPr bwMode="auto">
          <a:xfrm>
            <a:off x="468948" y="4750118"/>
            <a:ext cx="7858125" cy="1476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atinLnBrk="1"/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虽然电子废弃物中含有大量有害物质</a:t>
            </a: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但从资源回收角度看</a:t>
            </a: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潜在价值高。有些物质中有很多具有极高回收利用价值的贵重金属如金、银等。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据测算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每吨废电脑和废手机线路板中含金量达到</a:t>
            </a:r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200g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左右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。还含有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3.5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公斤银、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140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克钯、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130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公斤铜。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atinLnBrk="1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/>
        </p:nvSpPr>
        <p:spPr bwMode="auto">
          <a:xfrm>
            <a:off x="1042988" y="765175"/>
            <a:ext cx="8229600" cy="3333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电</a:t>
            </a:r>
            <a:r>
              <a:rPr lang="zh-CN" alt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HY헤드라인M" pitchFamily="2" charset="-127"/>
                <a:ea typeface="+mn-ea"/>
              </a:rPr>
              <a:t>子垃圾,特殊的可再生资源</a:t>
            </a:r>
            <a:endParaRPr lang="zh-CN" altLang="en-US" sz="3200" dirty="0">
              <a:solidFill>
                <a:schemeClr val="accent2">
                  <a:lumMod val="60000"/>
                  <a:lumOff val="40000"/>
                </a:schemeClr>
              </a:solidFill>
              <a:latin typeface="HY헤드라인M" pitchFamily="2" charset="-127"/>
              <a:ea typeface="HY헤드라인M" pitchFamily="2" charset="-127"/>
            </a:endParaRPr>
          </a:p>
        </p:txBody>
      </p:sp>
      <p:sp>
        <p:nvSpPr>
          <p:cNvPr id="7" name="AutoShape 713"/>
          <p:cNvSpPr>
            <a:spLocks noChangeArrowheads="1"/>
          </p:cNvSpPr>
          <p:nvPr/>
        </p:nvSpPr>
        <p:spPr bwMode="auto">
          <a:xfrm>
            <a:off x="900113" y="68263"/>
            <a:ext cx="4789487" cy="539750"/>
          </a:xfrm>
          <a:prstGeom prst="roundRect">
            <a:avLst>
              <a:gd name="adj" fmla="val 12032"/>
            </a:avLst>
          </a:prstGeom>
          <a:solidFill>
            <a:srgbClr val="808080">
              <a:alpha val="23137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</a:rPr>
              <a:t>资源回收必要性</a:t>
            </a:r>
            <a:endParaRPr lang="zh-CN" altLang="en-US" sz="1800" b="1" kern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395288" y="117475"/>
            <a:ext cx="504666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ko-KR" altLang="en-US" sz="2400">
                <a:solidFill>
                  <a:schemeClr val="bg1"/>
                </a:solidFill>
                <a:latin typeface="Gulim" panose="020B0600000101010101" pitchFamily="34" charset="-127"/>
              </a:rPr>
              <a:t>绿色回收</a:t>
            </a:r>
            <a:r>
              <a:rPr lang="zh-CN" altLang="en-US" sz="2400">
                <a:solidFill>
                  <a:schemeClr val="bg1"/>
                </a:solidFill>
                <a:latin typeface="Gulim" panose="020B0600000101010101" pitchFamily="34" charset="-127"/>
              </a:rPr>
              <a:t>工作的近期规划</a:t>
            </a:r>
            <a:endParaRPr lang="zh-CN" altLang="en-US" sz="2400">
              <a:solidFill>
                <a:schemeClr val="bg1"/>
              </a:solidFill>
              <a:latin typeface="Gulim" panose="020B0600000101010101" pitchFamily="34" charset="-127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8629015" cy="6858000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1"/>
          <p:cNvSpPr txBox="1">
            <a:spLocks noChangeArrowheads="1"/>
          </p:cNvSpPr>
          <p:nvPr/>
        </p:nvSpPr>
        <p:spPr bwMode="auto">
          <a:xfrm>
            <a:off x="539750" y="217488"/>
            <a:ext cx="69850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fontAlgn="auto" latinLnBrk="0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1800" dirty="0">
                <a:ea typeface="黑体" panose="02010609060101010101" pitchFamily="49" charset="-122"/>
              </a:rPr>
              <a:t>中国再生资源开发有限公司设计开发的新一代</a:t>
            </a:r>
            <a:r>
              <a:rPr lang="zh-CN" alt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智能回收箱</a:t>
            </a:r>
            <a:endParaRPr lang="zh-CN" altLang="en-US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pic>
        <p:nvPicPr>
          <p:cNvPr id="36866" name="图片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9550" y="949325"/>
            <a:ext cx="3744913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图片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7400" y="661988"/>
            <a:ext cx="3738563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图片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655" y="4076700"/>
            <a:ext cx="3586480" cy="246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图片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051300"/>
            <a:ext cx="4029075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乘号 13"/>
          <p:cNvSpPr/>
          <p:nvPr/>
        </p:nvSpPr>
        <p:spPr bwMode="auto">
          <a:xfrm>
            <a:off x="1187450" y="4602163"/>
            <a:ext cx="2232025" cy="1655762"/>
          </a:xfrm>
          <a:prstGeom prst="mathMultiply">
            <a:avLst/>
          </a:prstGeom>
          <a:solidFill>
            <a:srgbClr val="C00000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342000" t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81783" y="3090082"/>
            <a:ext cx="503214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智能分类回收箱</a:t>
            </a:r>
            <a:endParaRPr lang="zh-CN" alt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anose="020B0700000000000000" pitchFamily="34" charset="-128"/>
              <a:ea typeface="Adobe 繁黑體 Std B" panose="020B0700000000000000" pitchFamily="34" charset="-128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/>
          <p:cNvSpPr txBox="1">
            <a:spLocks noChangeArrowheads="1"/>
          </p:cNvSpPr>
          <p:nvPr/>
        </p:nvSpPr>
        <p:spPr bwMode="auto">
          <a:xfrm>
            <a:off x="395288" y="117475"/>
            <a:ext cx="504666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ko-KR" altLang="en-US" sz="2400">
                <a:solidFill>
                  <a:schemeClr val="bg1"/>
                </a:solidFill>
                <a:latin typeface="Gulim" panose="020B0600000101010101" pitchFamily="34" charset="-127"/>
              </a:rPr>
              <a:t>绿色回收</a:t>
            </a:r>
            <a:r>
              <a:rPr lang="zh-CN" altLang="en-US" sz="2400">
                <a:solidFill>
                  <a:schemeClr val="bg1"/>
                </a:solidFill>
                <a:latin typeface="Gulim" panose="020B0600000101010101" pitchFamily="34" charset="-127"/>
              </a:rPr>
              <a:t>工作的近期规划</a:t>
            </a:r>
            <a:endParaRPr lang="zh-CN" altLang="en-US" sz="2400">
              <a:solidFill>
                <a:schemeClr val="bg1"/>
              </a:solidFill>
              <a:latin typeface="Gulim" panose="020B0600000101010101" pitchFamily="34" charset="-127"/>
            </a:endParaRPr>
          </a:p>
        </p:txBody>
      </p:sp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468313" y="2205038"/>
            <a:ext cx="7199312" cy="2987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新模式：互联网+绿色回收</a:t>
            </a:r>
            <a:endParaRPr lang="zh-CN" altLang="en-US" sz="2800">
              <a:solidFill>
                <a:srgbClr val="FF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endParaRPr lang="zh-CN" altLang="en-US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891" name="Picture 4" descr="QQ截图20150615113906"/>
          <p:cNvPicPr>
            <a:picLocks noChangeAspect="1" noChangeArrowheads="1"/>
          </p:cNvPicPr>
          <p:nvPr/>
        </p:nvPicPr>
        <p:blipFill>
          <a:blip r:embed="rId1"/>
          <a:srcRect r="2466"/>
          <a:stretch>
            <a:fillRect/>
          </a:stretch>
        </p:blipFill>
        <p:spPr bwMode="auto">
          <a:xfrm>
            <a:off x="1864360" y="2837815"/>
            <a:ext cx="294005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325438" y="981075"/>
            <a:ext cx="6767512" cy="720725"/>
          </a:xfrm>
          <a:prstGeom prst="rect">
            <a:avLst/>
          </a:prstGeom>
          <a:solidFill>
            <a:schemeClr val="bg1">
              <a:alpha val="0"/>
            </a:schemeClr>
          </a:solidFill>
          <a:ln w="19050">
            <a:solidFill>
              <a:srgbClr val="FFFFFF"/>
            </a:solidFill>
            <a:miter lim="800000"/>
          </a:ln>
        </p:spPr>
        <p:txBody>
          <a:bodyPr wrap="none" lIns="342000" tIns="36000" bIns="36000" anchor="ctr"/>
          <a:lstStyle/>
          <a:p>
            <a:pPr algn="ctr"/>
            <a:r>
              <a:rPr lang="zh-CN" altLang="en-US">
                <a:latin typeface="Gulim" panose="020B0600000101010101" pitchFamily="34" charset="-127"/>
              </a:rPr>
              <a:t>实现无纸化、信息化、规范化操作，携手为绿色生态出一份力</a:t>
            </a:r>
            <a:endParaRPr lang="zh-CN" altLang="en-US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058863" y="5286375"/>
            <a:ext cx="6826250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>
                <a:latin typeface="Gulim" panose="020B0600000101010101" pitchFamily="34" charset="-127"/>
              </a:rPr>
              <a:t>更高效、更安全、更便利</a:t>
            </a:r>
            <a:endParaRPr lang="zh-CN" altLang="en-US" sz="400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</p:cSld>
  <p:clrMapOvr>
    <a:masterClrMapping/>
  </p:clrMapOvr>
  <p:transition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0"/>
            <a:ext cx="9144000" cy="622300"/>
          </a:xfrm>
          <a:prstGeom prst="rect">
            <a:avLst/>
          </a:prstGeom>
          <a:noFill/>
          <a:ln>
            <a:noFill/>
          </a:ln>
          <a:effectLst/>
        </p:spPr>
        <p:txBody>
          <a:bodyPr lIns="342000" tIns="36000" bIns="36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600">
              <a:solidFill>
                <a:srgbClr val="66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071"/>
            <a:ext cx="9160768" cy="4104456"/>
          </a:xfrm>
          <a:prstGeom prst="rect">
            <a:avLst/>
          </a:prstGeom>
        </p:spPr>
      </p:pic>
    </p:spTree>
  </p:cSld>
  <p:clrMapOvr>
    <a:masterClrMapping/>
  </p:clrMapOvr>
  <p:transition spd="med" advTm="20280"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0"/>
            <a:ext cx="9144000" cy="622300"/>
          </a:xfrm>
          <a:prstGeom prst="rect">
            <a:avLst/>
          </a:prstGeom>
          <a:noFill/>
          <a:ln>
            <a:noFill/>
          </a:ln>
          <a:effectLst/>
        </p:spPr>
        <p:txBody>
          <a:bodyPr lIns="342000" tIns="36000" bIns="36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600">
              <a:solidFill>
                <a:srgbClr val="66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4" y="0"/>
            <a:ext cx="7000737" cy="6738937"/>
          </a:xfrm>
          <a:prstGeom prst="rect">
            <a:avLst/>
          </a:prstGeom>
        </p:spPr>
      </p:pic>
    </p:spTree>
  </p:cSld>
  <p:clrMapOvr>
    <a:masterClrMapping/>
  </p:clrMapOvr>
  <p:transition spd="med" advTm="20280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垃圾合影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2245" y="3246120"/>
            <a:ext cx="2140585" cy="2954020"/>
          </a:xfrm>
          <a:prstGeom prst="rect">
            <a:avLst/>
          </a:prstGeom>
        </p:spPr>
      </p:pic>
      <p:pic>
        <p:nvPicPr>
          <p:cNvPr id="7" name="图片 6" descr="垃圾合影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40995"/>
            <a:ext cx="3429635" cy="2160905"/>
          </a:xfrm>
          <a:prstGeom prst="rect">
            <a:avLst/>
          </a:prstGeom>
        </p:spPr>
      </p:pic>
      <p:pic>
        <p:nvPicPr>
          <p:cNvPr id="8" name="图片 7" descr="垃圾合影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119755"/>
            <a:ext cx="4244340" cy="2105025"/>
          </a:xfrm>
          <a:prstGeom prst="rect">
            <a:avLst/>
          </a:prstGeom>
        </p:spPr>
      </p:pic>
      <p:pic>
        <p:nvPicPr>
          <p:cNvPr id="9" name="图片 8" descr="垃圾合影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00" y="421005"/>
            <a:ext cx="2818130" cy="1869440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106045" y="125730"/>
            <a:ext cx="3898265" cy="26530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06045" y="2959100"/>
            <a:ext cx="4695825" cy="252031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4242435" y="232410"/>
            <a:ext cx="3422015" cy="226949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5000625" y="2959100"/>
            <a:ext cx="2663825" cy="352806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7941310" y="340995"/>
            <a:ext cx="551815" cy="53790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和自己七天产生的垃圾合影</a:t>
            </a:r>
            <a:endParaRPr lang="zh-CN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矩形 6"/>
          <p:cNvSpPr>
            <a:spLocks noChangeArrowheads="1"/>
          </p:cNvSpPr>
          <p:nvPr/>
        </p:nvSpPr>
        <p:spPr bwMode="auto">
          <a:xfrm>
            <a:off x="5705475" y="2595563"/>
            <a:ext cx="1879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latinLnBrk="1"/>
            <a:r>
              <a:rPr lang="zh-CN" altLang="en-US">
                <a:solidFill>
                  <a:srgbClr val="000000"/>
                </a:solidFill>
                <a:latin typeface="Calibri" panose="020F0502020204030204" charset="0"/>
                <a:ea typeface="微软雅黑" panose="020B0503020204020204" pitchFamily="34" charset="-122"/>
                <a:sym typeface="Calibri" panose="020F0502020204030204" charset="0"/>
              </a:rPr>
              <a:t> 江西中再生</a:t>
            </a:r>
            <a:endParaRPr lang="zh-CN" altLang="en-US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8914" name="Rectangle 6"/>
          <p:cNvSpPr>
            <a:spLocks noGrp="1" noChangeArrowheads="1"/>
          </p:cNvSpPr>
          <p:nvPr/>
        </p:nvSpPr>
        <p:spPr bwMode="auto">
          <a:xfrm>
            <a:off x="226378" y="116840"/>
            <a:ext cx="8229600" cy="333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latinLnBrk="1"/>
            <a:r>
              <a:rPr lang="zh-CN" altLang="en-US" sz="2800" dirty="0">
                <a:solidFill>
                  <a:srgbClr val="0070C0"/>
                </a:solidFill>
                <a:latin typeface="Adobe 繁黑體 Std B"/>
                <a:ea typeface="Adobe 繁黑體 Std B"/>
                <a:cs typeface="Adobe 繁黑體 Std B"/>
              </a:rPr>
              <a:t>回收及资源化公司简介</a:t>
            </a:r>
            <a:endParaRPr lang="zh-CN" altLang="en-US" sz="2800" dirty="0">
              <a:solidFill>
                <a:srgbClr val="0070C0"/>
              </a:solidFill>
              <a:latin typeface="Adobe 繁黑體 Std B"/>
              <a:ea typeface="Adobe 繁黑體 Std B"/>
              <a:cs typeface="Adobe 繁黑體 Std B"/>
            </a:endParaRPr>
          </a:p>
        </p:txBody>
      </p:sp>
      <p:pic>
        <p:nvPicPr>
          <p:cNvPr id="38915" name="Picture 4" descr="IMG_748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99143" y="2831465"/>
            <a:ext cx="2544762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IMG_75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" y="2705100"/>
            <a:ext cx="25431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IMG_75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9143" y="577215"/>
            <a:ext cx="2544762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7" descr="IMG_75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345" y="576580"/>
            <a:ext cx="2544763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8" descr="QQ图片201503111031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8398" y="53975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9" descr="QQ图片2015031110315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04268" y="2775903"/>
            <a:ext cx="26162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矩形 6"/>
          <p:cNvSpPr>
            <a:spLocks noChangeArrowheads="1"/>
          </p:cNvSpPr>
          <p:nvPr/>
        </p:nvSpPr>
        <p:spPr bwMode="auto">
          <a:xfrm>
            <a:off x="226695" y="4772025"/>
            <a:ext cx="8681085" cy="18453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atinLnBrk="1"/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江西环保产业有限公司,是中国再生资源开发有限公司的全资子公司。专注于资源再生利用，变“废”为宝。公司内设有：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latinLnBrk="1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1.先进的废旧家电拆解基地（目前拆解基地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420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人运行）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latinLnBrk="1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2.投资1.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亿的再生资源集散基地和分拣中心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latinLnBrk="1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3.1个专业化的再生资源回收体系培训中心和信息化平台和1个报废汽车处理中心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latinLnBrk="1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latinLnBrk="1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3510" y="450215"/>
            <a:ext cx="2952115" cy="216027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096260" y="450850"/>
            <a:ext cx="2952115" cy="216027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048375" y="451485"/>
            <a:ext cx="2952115" cy="216027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44145" y="2611755"/>
            <a:ext cx="2952115" cy="216027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095625" y="2705100"/>
            <a:ext cx="2952115" cy="206692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049010" y="2705100"/>
            <a:ext cx="2952115" cy="206692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 dir="l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2000" t="-3000" r="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609600" y="531495"/>
            <a:ext cx="6622415" cy="1294130"/>
          </a:xfrm>
        </p:spPr>
        <p:txBody>
          <a:bodyPr/>
          <a:p>
            <a:r>
              <a:rPr lang="zh-CN" altLang="en-US" sz="440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放错了地方的资源</a:t>
            </a:r>
            <a:endParaRPr lang="zh-CN" altLang="en-US" sz="440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609600" y="1481455"/>
            <a:ext cx="6727190" cy="389445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rgbClr val="00B050"/>
                </a:solidFill>
              </a:rPr>
              <a:t> 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“垃圾是放错了地方的资源，是地球上唯一一种不断增长，永不枯竭的资源”这是联合国环境规划署首席专家的著名论断。在垃圾成分中，可直接回收利用的资源，占垃圾总量的42.9%。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98770" y="142875"/>
            <a:ext cx="3297555" cy="1198880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/>
            </a:prstTxWarp>
            <a:spAutoFit/>
            <a:scene3d>
              <a:camera prst="isometricLeftDown"/>
              <a:lightRig rig="threePt" dir="t"/>
            </a:scene3d>
          </a:bodyPr>
          <a:p>
            <a:r>
              <a:rPr lang="en-US" altLang="zh-CN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go green!</a:t>
            </a:r>
            <a:endParaRPr lang="en-US" altLang="zh-CN" sz="360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19465" name="그림 43" descr="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420000">
            <a:off x="7180898" y="4166235"/>
            <a:ext cx="1582737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280">
    <p:wipe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395288" y="117475"/>
            <a:ext cx="504666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ko-KR" altLang="en-US" sz="2400">
                <a:solidFill>
                  <a:schemeClr val="bg1"/>
                </a:solidFill>
                <a:latin typeface="Gulim" panose="020B0600000101010101" pitchFamily="34" charset="-127"/>
              </a:rPr>
              <a:t>绿色回收</a:t>
            </a:r>
            <a:r>
              <a:rPr lang="zh-CN" altLang="en-US" sz="2400">
                <a:solidFill>
                  <a:schemeClr val="bg1"/>
                </a:solidFill>
                <a:latin typeface="Gulim" panose="020B0600000101010101" pitchFamily="34" charset="-127"/>
              </a:rPr>
              <a:t>工作的近期规划</a:t>
            </a:r>
            <a:endParaRPr lang="zh-CN" altLang="en-US" sz="2400">
              <a:solidFill>
                <a:schemeClr val="bg1"/>
              </a:solidFill>
              <a:latin typeface="Gulim" panose="020B0600000101010101" pitchFamily="34" charset="-127"/>
            </a:endParaRPr>
          </a:p>
        </p:txBody>
      </p:sp>
      <p:pic>
        <p:nvPicPr>
          <p:cNvPr id="40962" name="图片 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1825"/>
            <a:ext cx="9144000" cy="623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그림 22" descr="C:\Users\Administrator\Desktop\11111.jpg1111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5" descr="C:\Users\Administrator\Desktop\新建文件夹\环保7778.jpg环保77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" y="0"/>
            <a:ext cx="9144635" cy="685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33" descr="w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6338" y="59944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32" descr="w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2325" y="2214563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TextBox 71"/>
          <p:cNvSpPr txBox="1">
            <a:spLocks noChangeArrowheads="1"/>
          </p:cNvSpPr>
          <p:nvPr/>
        </p:nvSpPr>
        <p:spPr bwMode="auto">
          <a:xfrm>
            <a:off x="104775" y="397193"/>
            <a:ext cx="914400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 latinLnBrk="1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共建生态文明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共享绿色未来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995" name="WordArt 12"/>
          <p:cNvSpPr>
            <a:spLocks noChangeArrowheads="1" noChangeShapeType="1"/>
          </p:cNvSpPr>
          <p:nvPr/>
        </p:nvSpPr>
        <p:spPr bwMode="auto">
          <a:xfrm>
            <a:off x="2204085" y="1887220"/>
            <a:ext cx="4465638" cy="20605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zh-CN" altLang="en-US" sz="3600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谢谢</a:t>
            </a:r>
            <a:r>
              <a:rPr lang="en-US" altLang="zh-CN" sz="3600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3600" kern="1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!</a:t>
            </a:r>
            <a:endParaRPr lang="en-US" altLang="zh-CN" sz="3600" kern="1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996" name="TextBox 71"/>
          <p:cNvSpPr txBox="1">
            <a:spLocks noChangeArrowheads="1"/>
          </p:cNvSpPr>
          <p:nvPr/>
        </p:nvSpPr>
        <p:spPr bwMode="auto">
          <a:xfrm>
            <a:off x="104775" y="4138930"/>
            <a:ext cx="91440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latinLnBrk="1"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HY헤드라인M"/>
              </a:rPr>
              <a:t>江西中再生环保产业有限公司</a:t>
            </a:r>
            <a:endParaRPr lang="zh-CN" altLang="en-US" sz="3600" b="1" dirty="0">
              <a:latin typeface="HY헤드라인M"/>
            </a:endParaRPr>
          </a:p>
        </p:txBody>
      </p:sp>
      <p:sp>
        <p:nvSpPr>
          <p:cNvPr id="41997" name="Text Box 14"/>
          <p:cNvSpPr txBox="1">
            <a:spLocks noChangeArrowheads="1"/>
          </p:cNvSpPr>
          <p:nvPr/>
        </p:nvSpPr>
        <p:spPr bwMode="auto">
          <a:xfrm>
            <a:off x="2825750" y="5150168"/>
            <a:ext cx="561657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b="1" dirty="0">
                <a:latin typeface="Gulim" panose="020B0600000101010101" pitchFamily="34" charset="-127"/>
              </a:rPr>
              <a:t>  </a:t>
            </a:r>
            <a:r>
              <a:rPr lang="zh-CN" altLang="en-US" b="1" dirty="0">
                <a:latin typeface="Gulim" panose="020B0600000101010101" pitchFamily="34" charset="-127"/>
              </a:rPr>
              <a:t>节能环保热线：</a:t>
            </a:r>
            <a:r>
              <a:rPr lang="en-US" altLang="zh-CN" b="1" dirty="0">
                <a:latin typeface="Gulim" panose="020B0600000101010101" pitchFamily="34" charset="-127"/>
              </a:rPr>
              <a:t>0791-87935833</a:t>
            </a:r>
            <a:r>
              <a:rPr lang="en-US" altLang="zh-CN" dirty="0">
                <a:latin typeface="Gulim" panose="020B0600000101010101" pitchFamily="34" charset="-127"/>
              </a:rPr>
              <a:t>  </a:t>
            </a:r>
            <a:r>
              <a:rPr lang="zh-CN" altLang="en-US" dirty="0">
                <a:latin typeface="Gulim" panose="020B0600000101010101" pitchFamily="34" charset="-127"/>
              </a:rPr>
              <a:t>    </a:t>
            </a:r>
            <a:endParaRPr lang="zh-CN" altLang="en-US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53590" y="2540"/>
            <a:ext cx="6185535" cy="1348105"/>
          </a:xfrm>
        </p:spPr>
        <p:txBody>
          <a:bodyPr/>
          <a:p>
            <a:r>
              <a:rPr lang="zh-CN" altLang="en-US" b="1" i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我和我一天产出的垃圾合影</a:t>
            </a:r>
            <a:br>
              <a:rPr lang="zh-CN" altLang="en-US" b="1" i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/>
              <a:t>                           </a:t>
            </a:r>
            <a:r>
              <a:rPr lang="en-US" altLang="zh-CN">
                <a:solidFill>
                  <a:schemeClr val="tx1"/>
                </a:solidFill>
              </a:rPr>
              <a:t>—</a:t>
            </a:r>
            <a:r>
              <a:rPr lang="en-US" altLang="zh-CN" sz="2800">
                <a:solidFill>
                  <a:schemeClr val="tx1"/>
                </a:solidFill>
              </a:rPr>
              <a:t>2018.6.3</a:t>
            </a:r>
            <a:endParaRPr lang="en-US" altLang="zh-CN" sz="2800">
              <a:solidFill>
                <a:schemeClr val="tx1"/>
              </a:solidFill>
            </a:endParaRPr>
          </a:p>
        </p:txBody>
      </p:sp>
      <p:pic>
        <p:nvPicPr>
          <p:cNvPr id="4" name="内容占位符 3" descr="11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82945" y="1350010"/>
            <a:ext cx="1871980" cy="4949190"/>
          </a:xfrm>
          <a:prstGeom prst="rect">
            <a:avLst/>
          </a:prstGeom>
        </p:spPr>
      </p:pic>
      <p:pic>
        <p:nvPicPr>
          <p:cNvPr id="5" name="图片 4" descr="1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585" y="819785"/>
            <a:ext cx="3094990" cy="2392045"/>
          </a:xfrm>
          <a:prstGeom prst="rect">
            <a:avLst/>
          </a:prstGeom>
        </p:spPr>
      </p:pic>
      <p:pic>
        <p:nvPicPr>
          <p:cNvPr id="6" name="图片 5" descr="餐厨垃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3609975"/>
            <a:ext cx="4984750" cy="25603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2860" y="3411220"/>
            <a:ext cx="5441315" cy="313944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891030" y="659130"/>
            <a:ext cx="3573145" cy="274066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566410" y="1166495"/>
            <a:ext cx="2304415" cy="534987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184515" y="1563370"/>
            <a:ext cx="736600" cy="26238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一天产生垃圾不少呢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可怕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" y="207010"/>
            <a:ext cx="1772285" cy="3192780"/>
          </a:xfrm>
          <a:prstGeom prst="rect">
            <a:avLst/>
          </a:prstGeom>
        </p:spPr>
      </p:pic>
      <p:pic>
        <p:nvPicPr>
          <p:cNvPr id="14" name="图片 13" descr="好可怕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705" y="1186815"/>
            <a:ext cx="1322705" cy="13646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431800"/>
            <a:ext cx="91440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341438"/>
            <a:ext cx="31877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2868295" y="1251585"/>
            <a:ext cx="430911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RightUp"/>
              <a:lightRig rig="threePt" dir="t"/>
            </a:scene3d>
          </a:bodyPr>
          <a:p>
            <a:r>
              <a:rPr lang="zh-CN" altLang="en-US" sz="3200"/>
              <a:t>垃圾围城啦</a:t>
            </a:r>
            <a:r>
              <a:rPr lang="en-US" altLang="zh-CN" sz="3200"/>
              <a:t>~</a:t>
            </a:r>
            <a:endParaRPr lang="en-US" altLang="zh-CN" sz="3200"/>
          </a:p>
        </p:txBody>
      </p:sp>
      <p:sp>
        <p:nvSpPr>
          <p:cNvPr id="3" name="文本框 2"/>
          <p:cNvSpPr txBox="1"/>
          <p:nvPr/>
        </p:nvSpPr>
        <p:spPr>
          <a:xfrm>
            <a:off x="2475230" y="431800"/>
            <a:ext cx="33134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RightUp"/>
              <a:lightRig rig="threePt" dir="t"/>
            </a:scene3d>
          </a:bodyPr>
          <a:p>
            <a:r>
              <a:rPr lang="zh-CN" altLang="en-US" sz="3200"/>
              <a:t>垃圾围城啦</a:t>
            </a:r>
            <a:r>
              <a:rPr lang="en-US" altLang="zh-CN" sz="3200"/>
              <a:t>~</a:t>
            </a:r>
            <a:endParaRPr lang="en-US" altLang="zh-CN" sz="3200"/>
          </a:p>
        </p:txBody>
      </p:sp>
      <p:sp>
        <p:nvSpPr>
          <p:cNvPr id="4" name="文本框 3"/>
          <p:cNvSpPr txBox="1"/>
          <p:nvPr/>
        </p:nvSpPr>
        <p:spPr>
          <a:xfrm>
            <a:off x="6236335" y="3246755"/>
            <a:ext cx="26022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一人一天产生垃圾约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1.2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公斤，一年就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440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公斤了哦！在乘乘总人数</a:t>
            </a:r>
            <a:endParaRPr lang="zh-CN" altLang="en-US"/>
          </a:p>
        </p:txBody>
      </p:sp>
      <p:pic>
        <p:nvPicPr>
          <p:cNvPr id="5" name="图片 4" descr="好可怕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410" y="2660015"/>
            <a:ext cx="1558925" cy="1675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1140"/>
            <a:ext cx="2770505" cy="1604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5"/>
          <p:cNvPicPr>
            <a:picLocks noChangeAspect="1"/>
          </p:cNvPicPr>
          <p:nvPr/>
        </p:nvPicPr>
        <p:blipFill>
          <a:blip r:embed="rId1"/>
          <a:srcRect l="450" t="532" r="-450" b="-532"/>
          <a:stretch>
            <a:fillRect/>
          </a:stretch>
        </p:blipFill>
        <p:spPr bwMode="auto">
          <a:xfrm>
            <a:off x="2752090" y="246380"/>
            <a:ext cx="2231390" cy="22828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图片 7"/>
          <p:cNvPicPr>
            <a:picLocks noChangeAspect="1"/>
          </p:cNvPicPr>
          <p:nvPr/>
        </p:nvPicPr>
        <p:blipFill>
          <a:blip r:embed="rId2"/>
          <a:srcRect l="6394" t="-522" r="-6394" b="522"/>
          <a:stretch>
            <a:fillRect/>
          </a:stretch>
        </p:blipFill>
        <p:spPr bwMode="auto">
          <a:xfrm>
            <a:off x="5412105" y="246380"/>
            <a:ext cx="2239010" cy="24193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图片 9"/>
          <p:cNvPicPr>
            <a:picLocks noChangeAspect="1"/>
          </p:cNvPicPr>
          <p:nvPr/>
        </p:nvPicPr>
        <p:blipFill>
          <a:blip r:embed="rId3"/>
          <a:srcRect l="443" t="-2596" r="-443" b="2596"/>
          <a:stretch>
            <a:fillRect/>
          </a:stretch>
        </p:blipFill>
        <p:spPr bwMode="auto">
          <a:xfrm>
            <a:off x="380365" y="3046730"/>
            <a:ext cx="7867015" cy="36449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超级截屏_20180603_2329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70" y="109855"/>
            <a:ext cx="1926590" cy="2677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18030" y="412750"/>
            <a:ext cx="6348413" cy="1320800"/>
          </a:xfrm>
        </p:spPr>
        <p:txBody>
          <a:bodyPr/>
          <a:p>
            <a:r>
              <a:rPr lang="en-US" altLang="zh-CN"/>
              <a:t>    </a:t>
            </a:r>
            <a:r>
              <a:rPr lang="zh-CN" altLang="en-US">
                <a:solidFill>
                  <a:schemeClr val="tx1"/>
                </a:solidFill>
                <a:ea typeface="宋体" panose="02010600030101010101" pitchFamily="2" charset="-122"/>
              </a:rPr>
              <a:t>嘿嘿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~</a:t>
            </a:r>
            <a:r>
              <a:rPr lang="zh-CN" altLang="en-US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考考大家，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现国内</a:t>
            </a:r>
            <a:b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垃圾一般是分几类，哪几类？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8277359154B3AA010F0A701C9BC8866772D5DB37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15" y="48260"/>
            <a:ext cx="1518920" cy="1518920"/>
          </a:xfrm>
          <a:prstGeom prst="rect">
            <a:avLst/>
          </a:prstGeom>
        </p:spPr>
      </p:pic>
      <p:pic>
        <p:nvPicPr>
          <p:cNvPr id="12" name="图片 11" descr="c6e580d5611a15e1 (2)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85" y="1733550"/>
            <a:ext cx="6164580" cy="450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3815" y="870585"/>
            <a:ext cx="6914515" cy="3614420"/>
          </a:xfrm>
        </p:spPr>
        <p:txBody>
          <a:bodyPr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其他垃圾（灰色）：</a:t>
            </a:r>
            <a:r>
              <a:rPr lang="en-US" altLang="zh-CN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纸巾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zh-CN" altLang="en-US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卫生间废纸（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水溶性太强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难以回收的废弃物），建筑垃圾，如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砖瓦陶瓷、渣土等、、纸巾等，采取卫生填埋可有效减少对地下水、地表水、土壤及空气的污染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可回收垃圾（蓝色）：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主要包括</a:t>
            </a:r>
            <a:r>
              <a:rPr lang="en-US" altLang="zh-CN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废纸、塑料、玻璃、金属和布料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大类。废纸主要包括报纸、期刊、图书、各种包装纸、办公用纸、广告纸、纸盒等等，。塑料主要包括各种塑料袋、塑料包装物、一次性塑料餐盒和餐具、牙刷、杯子、矿泉水瓶、牙膏皮等。玻璃主要包括各种玻璃瓶、碎玻璃片、镜子、灯泡、暖瓶等。金属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有害垃圾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包括</a:t>
            </a:r>
            <a:r>
              <a:rPr lang="en-US" altLang="zh-CN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废电池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废日光灯管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废水银温度计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过期药品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等，这些垃圾需要进行特殊处理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厨余垃圾（绿色）：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包括</a:t>
            </a:r>
            <a:r>
              <a:rPr lang="en-US" altLang="zh-CN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剩菜剩饭、骨头、菜根菜叶、果皮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等食品类废物，经生物技术就地处理堆肥，每吨可生产约0.3吨有机肥料。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AutoShape 707"/>
          <p:cNvSpPr>
            <a:spLocks noChangeArrowheads="1"/>
          </p:cNvSpPr>
          <p:nvPr/>
        </p:nvSpPr>
        <p:spPr bwMode="auto">
          <a:xfrm>
            <a:off x="140335" y="65405"/>
            <a:ext cx="6500495" cy="804545"/>
          </a:xfrm>
          <a:prstGeom prst="roundRect">
            <a:avLst>
              <a:gd name="adj" fmla="val 12032"/>
            </a:avLst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>
                    <a:alpha val="23137"/>
                  </a:srgbClr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0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生活</a:t>
            </a:r>
            <a:r>
              <a:rPr lang="zh-CN" altLang="en-US" sz="24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“垃圾”的分类，让我们的</a:t>
            </a:r>
            <a:r>
              <a:rPr lang="zh-CN" altLang="en-US" sz="24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垃圾</a:t>
            </a:r>
            <a:r>
              <a:rPr lang="en-US" altLang="zh-CN" sz="1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0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对号入座</a:t>
            </a:r>
            <a:r>
              <a:rPr lang="zh-CN" altLang="en-US" sz="1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吧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~</a:t>
            </a:r>
            <a:endParaRPr lang="en-US" altLang="zh-CN" sz="1800"/>
          </a:p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zh-CN" sz="1800" b="1" kern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450" y="585470"/>
            <a:ext cx="6348730" cy="1111885"/>
          </a:xfrm>
        </p:spPr>
        <p:txBody>
          <a:bodyPr/>
          <a:p>
            <a:r>
              <a:rPr lang="en-US" altLang="zh-CN" sz="48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</a:t>
            </a:r>
            <a:r>
              <a:rPr lang="zh-CN" altLang="en-US" sz="48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垃圾的生命</a:t>
            </a:r>
            <a:endParaRPr lang="zh-CN" altLang="en-US" sz="48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8190" y="1162050"/>
            <a:ext cx="7628255" cy="3881120"/>
          </a:xfrm>
        </p:spPr>
        <p:txBody>
          <a:bodyPr/>
          <a:p>
            <a:pPr marL="0" indent="0">
              <a:buNone/>
            </a:pPr>
            <a:endParaRPr lang="zh-CN" altLang="en-US"/>
          </a:p>
          <a:p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塑胶制品：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永</a:t>
            </a:r>
            <a:r>
              <a:rPr lang="zh-CN" altLang="en-US" sz="2000"/>
              <a:t>远不能分</a:t>
            </a:r>
            <a:endParaRPr lang="zh-CN" altLang="en-US" sz="2000"/>
          </a:p>
          <a:p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皮革：</a:t>
            </a:r>
            <a:r>
              <a:rPr lang="zh-CN" altLang="en-US" sz="2000"/>
              <a:t>50年以上</a:t>
            </a:r>
            <a:endParaRPr lang="zh-CN" altLang="en-US" sz="2000"/>
          </a:p>
          <a:p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塑胶袋：</a:t>
            </a:r>
            <a:r>
              <a:rPr lang="zh-CN" altLang="en-US" sz="2000"/>
              <a:t>20-30年</a:t>
            </a:r>
            <a:endParaRPr lang="zh-CN" altLang="en-US" sz="2000"/>
          </a:p>
          <a:p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铝罐：</a:t>
            </a:r>
            <a:r>
              <a:rPr lang="zh-CN" altLang="en-US" sz="2000"/>
              <a:t>500年</a:t>
            </a:r>
            <a:endParaRPr lang="zh-CN" altLang="en-US" sz="2000"/>
          </a:p>
          <a:p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尼龙织品：</a:t>
            </a:r>
            <a:r>
              <a:rPr lang="zh-CN" altLang="en-US" sz="2000"/>
              <a:t>30-40年</a:t>
            </a:r>
            <a:endParaRPr lang="zh-CN" altLang="en-US" sz="2000"/>
          </a:p>
          <a:p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玻璃罐：</a:t>
            </a:r>
            <a:r>
              <a:rPr lang="zh-CN" altLang="en-US" sz="2000"/>
              <a:t>1000年</a:t>
            </a:r>
            <a:endParaRPr lang="zh-CN" altLang="en-US" sz="2000"/>
          </a:p>
          <a:p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锡罐:</a:t>
            </a:r>
            <a:r>
              <a:rPr lang="en-US" altLang="zh-CN" sz="2000"/>
              <a:t>50</a:t>
            </a:r>
            <a:r>
              <a:rPr lang="zh-CN" altLang="en-US" sz="2000">
                <a:ea typeface="宋体" panose="02010600030101010101" pitchFamily="2" charset="-122"/>
              </a:rPr>
              <a:t>年</a:t>
            </a:r>
            <a:endParaRPr lang="zh-CN" altLang="en-US" sz="2000"/>
          </a:p>
          <a:p>
            <a:r>
              <a:rPr lang="zh-CN" altLang="en-US" sz="2000">
                <a:solidFill>
                  <a:srgbClr val="FF0000"/>
                </a:solidFill>
              </a:rPr>
              <a:t>1粒纽扣电池:可污染</a:t>
            </a:r>
            <a:r>
              <a:rPr lang="zh-CN" altLang="en-US" sz="2000" b="1">
                <a:solidFill>
                  <a:srgbClr val="FF0000"/>
                </a:solidFill>
              </a:rPr>
              <a:t>60万升水</a:t>
            </a:r>
            <a:endParaRPr lang="zh-CN" altLang="en-US" sz="2000">
              <a:solidFill>
                <a:srgbClr val="FF0000"/>
              </a:solidFill>
            </a:endParaRPr>
          </a:p>
          <a:p>
            <a:r>
              <a:rPr lang="zh-CN" altLang="en-US" sz="2000">
                <a:solidFill>
                  <a:srgbClr val="FF0000"/>
                </a:solidFill>
              </a:rPr>
              <a:t>(</a:t>
            </a:r>
            <a:r>
              <a:rPr lang="zh-CN" altLang="en-US" sz="2000" b="1">
                <a:solidFill>
                  <a:srgbClr val="FF0000"/>
                </a:solidFill>
              </a:rPr>
              <a:t>相当于一个人一生的用水量</a:t>
            </a:r>
            <a:r>
              <a:rPr lang="zh-CN" altLang="en-US" sz="2000">
                <a:solidFill>
                  <a:srgbClr val="FF0000"/>
                </a:solidFill>
              </a:rPr>
              <a:t>)</a:t>
            </a:r>
            <a:endParaRPr lang="zh-CN" altLang="en-US" sz="2000">
              <a:solidFill>
                <a:srgbClr val="FF0000"/>
              </a:solidFill>
            </a:endParaRPr>
          </a:p>
          <a:p>
            <a:r>
              <a:rPr lang="zh-CN" altLang="en-US" sz="2000">
                <a:solidFill>
                  <a:srgbClr val="FF0000"/>
                </a:solidFill>
              </a:rPr>
              <a:t>1节1号电池:使</a:t>
            </a:r>
            <a:r>
              <a:rPr lang="zh-CN" altLang="en-US" sz="2000" b="1">
                <a:solidFill>
                  <a:srgbClr val="FF0000"/>
                </a:solidFill>
              </a:rPr>
              <a:t>1平方米</a:t>
            </a:r>
            <a:r>
              <a:rPr lang="zh-CN" altLang="en-US" sz="2000">
                <a:solidFill>
                  <a:srgbClr val="FF0000"/>
                </a:solidFill>
              </a:rPr>
              <a:t>的土地失去利用价值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4" name="AutoShape 708"/>
          <p:cNvSpPr>
            <a:spLocks noChangeArrowheads="1"/>
          </p:cNvSpPr>
          <p:nvPr/>
        </p:nvSpPr>
        <p:spPr bwMode="auto">
          <a:xfrm>
            <a:off x="171450" y="0"/>
            <a:ext cx="3696335" cy="737235"/>
          </a:xfrm>
          <a:prstGeom prst="roundRect">
            <a:avLst>
              <a:gd name="adj" fmla="val 12032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>
                    <a:alpha val="23137"/>
                  </a:srgbClr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隐藏身边的</a:t>
            </a:r>
            <a:r>
              <a:rPr lang="zh-CN" altLang="en-US" sz="40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2705</Words>
  <Application>WPS 演示</Application>
  <PresentationFormat>全屏显示(4:3)</PresentationFormat>
  <Paragraphs>439</Paragraphs>
  <Slides>33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33</vt:i4>
      </vt:variant>
    </vt:vector>
  </HeadingPairs>
  <TitlesOfParts>
    <vt:vector size="62" baseType="lpstr">
      <vt:lpstr>Arial</vt:lpstr>
      <vt:lpstr>宋体</vt:lpstr>
      <vt:lpstr>Wingdings</vt:lpstr>
      <vt:lpstr>Trebuchet MS</vt:lpstr>
      <vt:lpstr>Wingdings 3</vt:lpstr>
      <vt:lpstr>Arial</vt:lpstr>
      <vt:lpstr>微软雅黑</vt:lpstr>
      <vt:lpstr>Gulim</vt:lpstr>
      <vt:lpstr>Impact</vt:lpstr>
      <vt:lpstr>叶根友毛笔行书2.0版</vt:lpstr>
      <vt:lpstr>华文新魏</vt:lpstr>
      <vt:lpstr>Arial Black</vt:lpstr>
      <vt:lpstr>Segoe Print</vt:lpstr>
      <vt:lpstr>Arial Unicode MS</vt:lpstr>
      <vt:lpstr>方正姚体</vt:lpstr>
      <vt:lpstr>Calibri</vt:lpstr>
      <vt:lpstr>Adobe 繁黑體 Std B</vt:lpstr>
      <vt:lpstr>华文行楷</vt:lpstr>
      <vt:lpstr>Adobe 仿宋 Std R</vt:lpstr>
      <vt:lpstr>黑体</vt:lpstr>
      <vt:lpstr>HY헤드라인M</vt:lpstr>
      <vt:lpstr>Adobe 繁黑體 Std B</vt:lpstr>
      <vt:lpstr>HY헤드라인M</vt:lpstr>
      <vt:lpstr>Symbol</vt:lpstr>
      <vt:lpstr>华文新魏</vt:lpstr>
      <vt:lpstr>仿宋</vt:lpstr>
      <vt:lpstr>Malgun Gothic</vt:lpstr>
      <vt:lpstr>平面</vt:lpstr>
      <vt:lpstr>自定义设计方案</vt:lpstr>
      <vt:lpstr>PowerPoint 演示文稿</vt:lpstr>
      <vt:lpstr>PowerPoint 演示文稿</vt:lpstr>
      <vt:lpstr>PowerPoint 演示文稿</vt:lpstr>
      <vt:lpstr>我和我一天产出的垃圾合影                            —2018.6.3</vt:lpstr>
      <vt:lpstr>PowerPoint 演示文稿</vt:lpstr>
      <vt:lpstr>PowerPoint 演示文稿</vt:lpstr>
      <vt:lpstr>    嘿嘿~考考大家，现国内 垃圾一般是分几类，哪几类？</vt:lpstr>
      <vt:lpstr>PowerPoint 演示文稿</vt:lpstr>
      <vt:lpstr>   垃圾的生命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韩国：垃圾“减肥”靠收费</vt:lpstr>
      <vt:lpstr>有居民彩印的双面垃圾回收时间表。在日本不严格执行垃圾分类，将面临巨额罚款。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放错了地方的资源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bj</dc:creator>
  <cp:lastModifiedBy>中再生-阿云18879106368</cp:lastModifiedBy>
  <cp:revision>377</cp:revision>
  <dcterms:created xsi:type="dcterms:W3CDTF">2013-10-30T09:04:00Z</dcterms:created>
  <dcterms:modified xsi:type="dcterms:W3CDTF">2018-06-04T05:45:38Z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